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8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amp; サブタイトル">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タイトルテキスト</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本文レベル1</a:t>
            </a:r>
          </a:p>
          <a:p>
            <a:pPr lvl="1"/>
            <a:r>
              <a:t>本文レベル2</a:t>
            </a:r>
          </a:p>
          <a:p>
            <a:pPr lvl="2"/>
            <a:r>
              <a:t>本文レベル3</a:t>
            </a:r>
          </a:p>
          <a:p>
            <a:pPr lvl="3"/>
            <a:r>
              <a:t>本文レベル4</a:t>
            </a:r>
          </a:p>
          <a:p>
            <a:pPr lvl="4"/>
            <a:r>
              <a:t>本文レベル5</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“ここに引用を入力してください。”</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タイトルテキスト</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本文レベル1</a:t>
            </a:r>
          </a:p>
          <a:p>
            <a:pPr lvl="1"/>
            <a:r>
              <a:t>本文レベル2</a:t>
            </a:r>
          </a:p>
          <a:p>
            <a:pPr lvl="2"/>
            <a:r>
              <a:t>本文レベル3</a:t>
            </a:r>
          </a:p>
          <a:p>
            <a:pPr lvl="3"/>
            <a:r>
              <a:t>本文レベル4</a:t>
            </a:r>
          </a:p>
          <a:p>
            <a:pPr lvl="4"/>
            <a:r>
              <a:t>本文レベル5</a:t>
            </a:r>
          </a:p>
        </p:txBody>
      </p:sp>
      <p:sp>
        <p:nvSpPr>
          <p:cNvPr id="23" name="Shape 23"/>
          <p:cNvSpPr>
            <a:spLocks noGrp="1"/>
          </p:cNvSpPr>
          <p:nvPr>
            <p:ph type="sldNum" sz="quarter" idx="2"/>
          </p:nvPr>
        </p:nvSpPr>
        <p:spPr>
          <a:xfrm>
            <a:off x="6288709" y="9245600"/>
            <a:ext cx="414682" cy="330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タイトルテキスト</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本文レベル1</a:t>
            </a:r>
          </a:p>
          <a:p>
            <a:pPr lvl="1"/>
            <a:r>
              <a:t>本文レベル2</a:t>
            </a:r>
          </a:p>
          <a:p>
            <a:pPr lvl="2"/>
            <a:r>
              <a:t>本文レベル3</a:t>
            </a:r>
          </a:p>
          <a:p>
            <a:pPr lvl="3"/>
            <a:r>
              <a:t>本文レベル4</a:t>
            </a:r>
          </a:p>
          <a:p>
            <a:pPr lvl="4"/>
            <a:r>
              <a:t>本文レベル5</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タイトルテキスト</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 &amp; 箇条書き">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タイトルテキスト</a:t>
            </a:r>
          </a:p>
        </p:txBody>
      </p:sp>
      <p:sp>
        <p:nvSpPr>
          <p:cNvPr id="57" name="Shape 57"/>
          <p:cNvSpPr>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タイトルテキスト</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タイトルテキスト</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Shape 4"/>
          <p:cNvSpPr>
            <a:spLocks noGrp="1"/>
          </p:cNvSpPr>
          <p:nvPr>
            <p:ph type="sldNum" sz="quarter" idx="2"/>
          </p:nvPr>
        </p:nvSpPr>
        <p:spPr>
          <a:xfrm>
            <a:off x="6288709" y="9251950"/>
            <a:ext cx="414682" cy="3302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1270000" y="3647864"/>
            <a:ext cx="10464800" cy="1292436"/>
          </a:xfrm>
          <a:prstGeom prst="rect">
            <a:avLst/>
          </a:prstGeom>
        </p:spPr>
        <p:txBody>
          <a:bodyPr>
            <a:normAutofit fontScale="90000"/>
          </a:bodyPr>
          <a:lstStyle>
            <a:lvl1pPr>
              <a:defRPr>
                <a:latin typeface="ヒラギノ明朝 ProN W3"/>
                <a:ea typeface="ヒラギノ明朝 ProN W3"/>
                <a:cs typeface="ヒラギノ明朝 ProN W3"/>
                <a:sym typeface="ヒラギノ明朝 ProN W3"/>
              </a:defRPr>
            </a:lvl1pPr>
          </a:lstStyle>
          <a:p>
            <a:r>
              <a:rPr dirty="0" err="1">
                <a:latin typeface="HGS創英角ﾎﾟｯﾌﾟ体" panose="040B0A00000000000000" pitchFamily="50" charset="-128"/>
                <a:ea typeface="HGS創英角ﾎﾟｯﾌﾟ体" panose="040B0A00000000000000" pitchFamily="50" charset="-128"/>
              </a:rPr>
              <a:t>友の肖像画</a:t>
            </a:r>
            <a:endParaRPr dirty="0">
              <a:latin typeface="HGS創英角ﾎﾟｯﾌﾟ体" panose="040B0A00000000000000" pitchFamily="50" charset="-128"/>
              <a:ea typeface="HGS創英角ﾎﾟｯﾌﾟ体" panose="040B0A00000000000000" pitchFamily="50" charset="-128"/>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subTitle" sz="quarter" idx="1"/>
          </p:nvPr>
        </p:nvSpPr>
        <p:spPr>
          <a:xfrm>
            <a:off x="1270000" y="4537917"/>
            <a:ext cx="10464800" cy="677766"/>
          </a:xfrm>
          <a:prstGeom prst="rect">
            <a:avLst/>
          </a:prstGeom>
        </p:spPr>
        <p:txBody>
          <a:bodyPr/>
          <a:lstStyle/>
          <a:p>
            <a:r>
              <a:t>正一から手紙が来なくなって 、そろそろ一年になる。</a:t>
            </a:r>
          </a:p>
        </p:txBody>
      </p:sp>
    </p:spTree>
  </p:cSld>
  <p:clrMapOvr>
    <a:masterClrMapping/>
  </p:clrMapOvr>
  <mc:AlternateContent xmlns:mc="http://schemas.openxmlformats.org/markup-compatibility/2006" xmlns:p14="http://schemas.microsoft.com/office/powerpoint/2010/main">
    <mc:Choice Requires="p14">
      <p:transition spd="slow" p14:dur="3250">
        <p:fade thruBlk="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subTitle" sz="quarter" idx="1"/>
          </p:nvPr>
        </p:nvSpPr>
        <p:spPr>
          <a:xfrm>
            <a:off x="890330" y="1869120"/>
            <a:ext cx="11224141" cy="1130301"/>
          </a:xfrm>
          <a:prstGeom prst="rect">
            <a:avLst/>
          </a:prstGeom>
        </p:spPr>
        <p:txBody>
          <a:bodyPr/>
          <a:lstStyle/>
          <a:p>
            <a:r>
              <a:t>ある土曜日のことだった。</a:t>
            </a:r>
          </a:p>
          <a:p>
            <a:r>
              <a:t>ぼくは、夕食をすませて宿題をやっていた。</a:t>
            </a:r>
          </a:p>
        </p:txBody>
      </p:sp>
      <p:sp>
        <p:nvSpPr>
          <p:cNvPr id="158" name="Shape 158"/>
          <p:cNvSpPr/>
          <p:nvPr/>
        </p:nvSpPr>
        <p:spPr>
          <a:xfrm>
            <a:off x="107980" y="3847609"/>
            <a:ext cx="12788840" cy="20583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fontScale="92500" lnSpcReduction="20000"/>
          </a:bodyPr>
          <a:lstStyle/>
          <a:p>
            <a:pPr>
              <a:defRPr sz="3200"/>
            </a:pPr>
            <a:r>
              <a:rPr dirty="0" err="1"/>
              <a:t>そのとき、テレビのニュースを見ていた母が、大きな声で</a:t>
            </a:r>
            <a:r>
              <a:rPr dirty="0"/>
              <a:t>、</a:t>
            </a:r>
            <a:endParaRPr lang="en-US" dirty="0"/>
          </a:p>
          <a:p>
            <a:pPr>
              <a:defRPr sz="3200"/>
            </a:pPr>
            <a:endParaRPr dirty="0"/>
          </a:p>
          <a:p>
            <a:pPr>
              <a:defRPr sz="3200"/>
            </a:pPr>
            <a:r>
              <a:rPr dirty="0">
                <a:latin typeface="AR P顏眞楷書体H" panose="03000900000000000000" pitchFamily="66" charset="-128"/>
                <a:ea typeface="AR P顏眞楷書体H" panose="03000900000000000000" pitchFamily="66" charset="-128"/>
              </a:rPr>
              <a:t>「</a:t>
            </a:r>
            <a:r>
              <a:rPr dirty="0" err="1">
                <a:latin typeface="AR P顏眞楷書体H" panose="03000900000000000000" pitchFamily="66" charset="-128"/>
                <a:ea typeface="AR P顏眞楷書体H" panose="03000900000000000000" pitchFamily="66" charset="-128"/>
              </a:rPr>
              <a:t>和也、今うつっているのは、正ちゃんの学校のことじゃないの</a:t>
            </a:r>
            <a:r>
              <a:rPr lang="ja-JP" altLang="en-US" dirty="0">
                <a:latin typeface="AR P顏眞楷書体H" panose="03000900000000000000" pitchFamily="66" charset="-128"/>
                <a:ea typeface="AR P顏眞楷書体H" panose="03000900000000000000" pitchFamily="66" charset="-128"/>
              </a:rPr>
              <a:t>！</a:t>
            </a:r>
            <a:r>
              <a:rPr dirty="0">
                <a:latin typeface="AR P顏眞楷書体H" panose="03000900000000000000" pitchFamily="66" charset="-128"/>
                <a:ea typeface="AR P顏眞楷書体H" panose="03000900000000000000" pitchFamily="66" charset="-128"/>
              </a:rPr>
              <a:t>」</a:t>
            </a:r>
            <a:endParaRPr lang="en-US" dirty="0">
              <a:latin typeface="AR P顏眞楷書体H" panose="03000900000000000000" pitchFamily="66" charset="-128"/>
              <a:ea typeface="AR P顏眞楷書体H" panose="03000900000000000000" pitchFamily="66" charset="-128"/>
            </a:endParaRPr>
          </a:p>
          <a:p>
            <a:pPr>
              <a:defRPr sz="3200"/>
            </a:pPr>
            <a:endParaRPr dirty="0">
              <a:latin typeface="AR P顏眞楷書体H" panose="03000900000000000000" pitchFamily="66" charset="-128"/>
              <a:ea typeface="AR P顏眞楷書体H" panose="03000900000000000000" pitchFamily="66" charset="-128"/>
            </a:endParaRPr>
          </a:p>
          <a:p>
            <a:pPr algn="l">
              <a:defRPr sz="3200"/>
            </a:pPr>
            <a:r>
              <a:rPr lang="ja-JP" altLang="en-US" dirty="0"/>
              <a:t>　　　　　　</a:t>
            </a:r>
            <a:r>
              <a:rPr dirty="0" err="1"/>
              <a:t>と言った</a:t>
            </a:r>
            <a:r>
              <a:rPr dirty="0"/>
              <a:t>。</a:t>
            </a:r>
          </a:p>
        </p:txBody>
      </p:sp>
      <p:sp>
        <p:nvSpPr>
          <p:cNvPr id="159" name="Shape 159"/>
          <p:cNvSpPr/>
          <p:nvPr/>
        </p:nvSpPr>
        <p:spPr>
          <a:xfrm>
            <a:off x="1270000" y="6041652"/>
            <a:ext cx="10464800" cy="163661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defRPr sz="3200"/>
            </a:pPr>
            <a:r>
              <a:rPr dirty="0">
                <a:latin typeface="AR P顏眞楷書体H" panose="03000900000000000000" pitchFamily="66" charset="-128"/>
                <a:ea typeface="AR P顏眞楷書体H" panose="03000900000000000000" pitchFamily="66" charset="-128"/>
              </a:rPr>
              <a:t>「え</a:t>
            </a:r>
            <a:r>
              <a:rPr lang="ja-JP" altLang="en-US" dirty="0">
                <a:latin typeface="AR P顏眞楷書体H" panose="03000900000000000000" pitchFamily="66" charset="-128"/>
                <a:ea typeface="AR P顏眞楷書体H" panose="03000900000000000000" pitchFamily="66" charset="-128"/>
              </a:rPr>
              <a:t>っ</a:t>
            </a:r>
            <a:r>
              <a:rPr dirty="0">
                <a:latin typeface="AR P顏眞楷書体H" panose="03000900000000000000" pitchFamily="66" charset="-128"/>
                <a:ea typeface="AR P顏眞楷書体H" panose="03000900000000000000" pitchFamily="66" charset="-128"/>
              </a:rPr>
              <a:t>、</a:t>
            </a:r>
            <a:r>
              <a:rPr dirty="0" err="1">
                <a:latin typeface="AR P顏眞楷書体H" panose="03000900000000000000" pitchFamily="66" charset="-128"/>
                <a:ea typeface="AR P顏眞楷書体H" panose="03000900000000000000" pitchFamily="66" charset="-128"/>
              </a:rPr>
              <a:t>ほんと</a:t>
            </a:r>
            <a:r>
              <a:rPr lang="ja-JP" altLang="en-US" dirty="0">
                <a:latin typeface="AR P顏眞楷書体H" panose="03000900000000000000" pitchFamily="66" charset="-128"/>
                <a:ea typeface="AR P顏眞楷書体H" panose="03000900000000000000" pitchFamily="66" charset="-128"/>
              </a:rPr>
              <a:t>！</a:t>
            </a:r>
            <a:r>
              <a:rPr dirty="0">
                <a:latin typeface="AR P顏眞楷書体H" panose="03000900000000000000" pitchFamily="66" charset="-128"/>
                <a:ea typeface="AR P顏眞楷書体H" panose="03000900000000000000" pitchFamily="66" charset="-128"/>
              </a:rPr>
              <a:t>」</a:t>
            </a:r>
            <a:endParaRPr lang="en-US" dirty="0">
              <a:latin typeface="AR P顏眞楷書体H" panose="03000900000000000000" pitchFamily="66" charset="-128"/>
              <a:ea typeface="AR P顏眞楷書体H" panose="03000900000000000000" pitchFamily="66" charset="-128"/>
            </a:endParaRPr>
          </a:p>
          <a:p>
            <a:pPr>
              <a:defRPr sz="3200"/>
            </a:pPr>
            <a:endParaRPr dirty="0">
              <a:latin typeface="AR P顏眞楷書体H" panose="03000900000000000000" pitchFamily="66" charset="-128"/>
              <a:ea typeface="AR P顏眞楷書体H" panose="03000900000000000000" pitchFamily="66" charset="-128"/>
            </a:endParaRPr>
          </a:p>
          <a:p>
            <a:pPr>
              <a:defRPr sz="3200"/>
            </a:pPr>
            <a:r>
              <a:rPr dirty="0" err="1"/>
              <a:t>ぼくは急いでテレビの前に行った</a:t>
            </a:r>
            <a:r>
              <a:rPr dirty="0"/>
              <a:t>。</a:t>
            </a:r>
          </a:p>
        </p:txBody>
      </p:sp>
    </p:spTree>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8"/>
                                        </p:tgtEl>
                                        <p:attrNameLst>
                                          <p:attrName>style.visibility</p:attrName>
                                        </p:attrNameLst>
                                      </p:cBhvr>
                                      <p:to>
                                        <p:strVal val="visible"/>
                                      </p:to>
                                    </p:set>
                                    <p:animEffect transition="in" filter="dissolve">
                                      <p:cBhvr>
                                        <p:cTn id="7" dur="1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59"/>
                                        </p:tgtEl>
                                        <p:attrNameLst>
                                          <p:attrName>style.visibility</p:attrName>
                                        </p:attrNameLst>
                                      </p:cBhvr>
                                      <p:to>
                                        <p:strVal val="visible"/>
                                      </p:to>
                                    </p:set>
                                    <p:animEffect transition="in" filter="dissolve">
                                      <p:cBhvr>
                                        <p:cTn id="12"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1" animBg="1" advAuto="0"/>
      <p:bldP spid="159"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subTitle" sz="quarter" idx="1"/>
          </p:nvPr>
        </p:nvSpPr>
        <p:spPr>
          <a:xfrm>
            <a:off x="1131938" y="1408914"/>
            <a:ext cx="10464801" cy="1881971"/>
          </a:xfrm>
          <a:prstGeom prst="rect">
            <a:avLst/>
          </a:prstGeom>
        </p:spPr>
        <p:txBody>
          <a:bodyPr/>
          <a:lstStyle/>
          <a:p>
            <a:r>
              <a:rPr dirty="0" err="1"/>
              <a:t>テレビの画面には、新宿のデパートでもよおされている</a:t>
            </a:r>
            <a:endParaRPr dirty="0"/>
          </a:p>
          <a:p>
            <a:r>
              <a:rPr dirty="0">
                <a:latin typeface="AR P丸ゴシック体E" panose="020F0900000000000000" pitchFamily="50" charset="-128"/>
                <a:ea typeface="AR P丸ゴシック体E" panose="020F0900000000000000" pitchFamily="50" charset="-128"/>
              </a:rPr>
              <a:t>「</a:t>
            </a:r>
            <a:r>
              <a:rPr dirty="0" err="1">
                <a:latin typeface="AR P丸ゴシック体E" panose="020F0900000000000000" pitchFamily="50" charset="-128"/>
                <a:ea typeface="AR P丸ゴシック体E" panose="020F0900000000000000" pitchFamily="50" charset="-128"/>
              </a:rPr>
              <a:t>療養しながら学ぶ子どもたちの作品展」</a:t>
            </a:r>
            <a:r>
              <a:rPr dirty="0" err="1"/>
              <a:t>の</a:t>
            </a:r>
            <a:endParaRPr dirty="0"/>
          </a:p>
          <a:p>
            <a:r>
              <a:rPr dirty="0" err="1"/>
              <a:t>様子がうつし出されていた</a:t>
            </a:r>
            <a:r>
              <a:rPr dirty="0"/>
              <a:t>。</a:t>
            </a:r>
          </a:p>
        </p:txBody>
      </p:sp>
      <p:sp>
        <p:nvSpPr>
          <p:cNvPr id="162" name="Shape 162"/>
          <p:cNvSpPr/>
          <p:nvPr/>
        </p:nvSpPr>
        <p:spPr>
          <a:xfrm>
            <a:off x="1270000" y="4282079"/>
            <a:ext cx="10464800" cy="13910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defRPr sz="3200"/>
            </a:pPr>
            <a:r>
              <a:t>やはり正一の学校のことだった。</a:t>
            </a:r>
          </a:p>
          <a:p>
            <a:pPr>
              <a:defRPr sz="3200"/>
            </a:pPr>
            <a:r>
              <a:t>ぼくの胸は早がねのように鳴った。</a:t>
            </a:r>
          </a:p>
        </p:txBody>
      </p:sp>
      <p:sp>
        <p:nvSpPr>
          <p:cNvPr id="163" name="Shape 163"/>
          <p:cNvSpPr/>
          <p:nvPr/>
        </p:nvSpPr>
        <p:spPr>
          <a:xfrm>
            <a:off x="1425388" y="6004729"/>
            <a:ext cx="9845372" cy="13910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defRPr sz="3200"/>
            </a:lvl1pPr>
          </a:lstStyle>
          <a:p>
            <a:r>
              <a:rPr dirty="0"/>
              <a:t>テレビによると、その作品展は</a:t>
            </a:r>
            <a:r>
              <a:rPr sz="3600" dirty="0"/>
              <a:t>5</a:t>
            </a:r>
            <a:r>
              <a:rPr dirty="0"/>
              <a:t>日も前から開かれ、明日の日曜日が最終日ということだった。</a:t>
            </a: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2"/>
                                        </p:tgtEl>
                                        <p:attrNameLst>
                                          <p:attrName>style.visibility</p:attrName>
                                        </p:attrNameLst>
                                      </p:cBhvr>
                                      <p:to>
                                        <p:strVal val="visible"/>
                                      </p:to>
                                    </p:set>
                                    <p:animEffect transition="in" filter="dissolve">
                                      <p:cBhvr>
                                        <p:cTn id="7" dur="2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63"/>
                                        </p:tgtEl>
                                        <p:attrNameLst>
                                          <p:attrName>style.visibility</p:attrName>
                                        </p:attrNameLst>
                                      </p:cBhvr>
                                      <p:to>
                                        <p:strVal val="visible"/>
                                      </p:to>
                                    </p:set>
                                    <p:animEffect transition="in" filter="dissolve">
                                      <p:cBhvr>
                                        <p:cTn id="12" dur="2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animBg="1" advAuto="0"/>
      <p:bldP spid="163"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subTitle" sz="quarter" idx="1"/>
          </p:nvPr>
        </p:nvSpPr>
        <p:spPr>
          <a:xfrm>
            <a:off x="840474" y="1392386"/>
            <a:ext cx="11323852" cy="716115"/>
          </a:xfrm>
          <a:prstGeom prst="rect">
            <a:avLst/>
          </a:prstGeom>
        </p:spPr>
        <p:txBody>
          <a:bodyPr/>
          <a:lstStyle/>
          <a:p>
            <a:r>
              <a:t>翌日、ぼくと母はデパートの開店と同時に、会場へ急いだ。</a:t>
            </a:r>
          </a:p>
        </p:txBody>
      </p:sp>
      <p:sp>
        <p:nvSpPr>
          <p:cNvPr id="166" name="Shape 166"/>
          <p:cNvSpPr/>
          <p:nvPr/>
        </p:nvSpPr>
        <p:spPr>
          <a:xfrm>
            <a:off x="905670" y="2481935"/>
            <a:ext cx="11316181" cy="132972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defRPr sz="3200"/>
            </a:lvl1pPr>
          </a:lstStyle>
          <a:p>
            <a:r>
              <a:t>会場には、いろいろな病気で長い間療養している小学生から高校生までの作品が、たくさん展示されていた。</a:t>
            </a:r>
          </a:p>
        </p:txBody>
      </p:sp>
      <p:sp>
        <p:nvSpPr>
          <p:cNvPr id="167" name="Shape 167"/>
          <p:cNvSpPr/>
          <p:nvPr/>
        </p:nvSpPr>
        <p:spPr>
          <a:xfrm>
            <a:off x="1024557" y="4185093"/>
            <a:ext cx="10464801" cy="13834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defRPr sz="3200"/>
            </a:pPr>
            <a:r>
              <a:t>水彩画、木版画、ガラス絵、切り絵、手芸など、</a:t>
            </a:r>
          </a:p>
          <a:p>
            <a:pPr>
              <a:defRPr sz="3200"/>
            </a:pPr>
            <a:r>
              <a:t>作品は多彩だった。</a:t>
            </a:r>
          </a:p>
        </p:txBody>
      </p:sp>
      <p:sp>
        <p:nvSpPr>
          <p:cNvPr id="168" name="Shape 168"/>
          <p:cNvSpPr/>
          <p:nvPr/>
        </p:nvSpPr>
        <p:spPr>
          <a:xfrm>
            <a:off x="1331360" y="5941941"/>
            <a:ext cx="10464801" cy="6317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defRPr sz="3200"/>
            </a:lvl1pPr>
          </a:lstStyle>
          <a:p>
            <a:r>
              <a:rPr dirty="0">
                <a:latin typeface="AR P顏眞楷書体H" panose="03000900000000000000" pitchFamily="66" charset="-128"/>
                <a:ea typeface="AR P顏眞楷書体H" panose="03000900000000000000" pitchFamily="66" charset="-128"/>
              </a:rPr>
              <a:t>(</a:t>
            </a:r>
            <a:r>
              <a:rPr dirty="0" err="1">
                <a:latin typeface="AR P顏眞楷書体H" panose="03000900000000000000" pitchFamily="66" charset="-128"/>
                <a:ea typeface="AR P顏眞楷書体H" panose="03000900000000000000" pitchFamily="66" charset="-128"/>
              </a:rPr>
              <a:t>正一の作品はどこだろう</a:t>
            </a:r>
            <a:r>
              <a:rPr lang="ja-JP" altLang="en-US" dirty="0">
                <a:latin typeface="AR P顏眞楷書体H" panose="03000900000000000000" pitchFamily="66" charset="-128"/>
                <a:ea typeface="AR P顏眞楷書体H" panose="03000900000000000000" pitchFamily="66" charset="-128"/>
              </a:rPr>
              <a:t>？</a:t>
            </a:r>
            <a:r>
              <a:rPr dirty="0">
                <a:latin typeface="AR P顏眞楷書体H" panose="03000900000000000000" pitchFamily="66" charset="-128"/>
                <a:ea typeface="AR P顏眞楷書体H" panose="03000900000000000000" pitchFamily="66" charset="-128"/>
              </a:rPr>
              <a:t>)</a:t>
            </a:r>
          </a:p>
        </p:txBody>
      </p:sp>
      <p:sp>
        <p:nvSpPr>
          <p:cNvPr id="169" name="Shape 169"/>
          <p:cNvSpPr/>
          <p:nvPr/>
        </p:nvSpPr>
        <p:spPr>
          <a:xfrm>
            <a:off x="1024557" y="6947120"/>
            <a:ext cx="10464801" cy="7391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defRPr sz="3200"/>
            </a:lvl1pPr>
          </a:lstStyle>
          <a:p>
            <a:r>
              <a:t>ぼくは夢中になって、正一の作品を探した。</a:t>
            </a: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8"/>
                                        </p:tgtEl>
                                        <p:attrNameLst>
                                          <p:attrName>style.visibility</p:attrName>
                                        </p:attrNameLst>
                                      </p:cBhvr>
                                      <p:to>
                                        <p:strVal val="visible"/>
                                      </p:to>
                                    </p:set>
                                    <p:animEffect transition="in" filter="dissolve">
                                      <p:cBhvr>
                                        <p:cTn id="7" dur="2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69"/>
                                        </p:tgtEl>
                                        <p:attrNameLst>
                                          <p:attrName>style.visibility</p:attrName>
                                        </p:attrNameLst>
                                      </p:cBhvr>
                                      <p:to>
                                        <p:strVal val="visible"/>
                                      </p:to>
                                    </p:set>
                                    <p:animEffect transition="in" filter="dissolve">
                                      <p:cBhvr>
                                        <p:cTn id="12" dur="2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animBg="1" advAuto="0"/>
      <p:bldP spid="169"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95DEDD71-742B-4757-941C-23D2447882DD-L0-001.jpeg"/>
          <p:cNvPicPr>
            <a:picLocks noChangeAspect="1"/>
          </p:cNvPicPr>
          <p:nvPr/>
        </p:nvPicPr>
        <p:blipFill>
          <a:blip r:embed="rId2"/>
          <a:srcRect r="19884"/>
          <a:stretch>
            <a:fillRect/>
          </a:stretch>
        </p:blipFill>
        <p:spPr>
          <a:xfrm>
            <a:off x="126755" y="-1"/>
            <a:ext cx="5840534" cy="9753601"/>
          </a:xfrm>
          <a:prstGeom prst="rect">
            <a:avLst/>
          </a:prstGeom>
          <a:ln w="12700">
            <a:miter lim="400000"/>
          </a:ln>
        </p:spPr>
      </p:pic>
      <p:sp>
        <p:nvSpPr>
          <p:cNvPr id="172" name="Shape 172"/>
          <p:cNvSpPr>
            <a:spLocks noGrp="1"/>
          </p:cNvSpPr>
          <p:nvPr>
            <p:ph type="subTitle" sz="quarter" idx="1"/>
          </p:nvPr>
        </p:nvSpPr>
        <p:spPr>
          <a:xfrm>
            <a:off x="1270000" y="2286001"/>
            <a:ext cx="10464800" cy="928184"/>
          </a:xfrm>
          <a:prstGeom prst="rect">
            <a:avLst/>
          </a:prstGeom>
        </p:spPr>
        <p:txBody>
          <a:bodyPr>
            <a:normAutofit/>
          </a:bodyPr>
          <a:lstStyle/>
          <a:p>
            <a:r>
              <a:rPr sz="4400" dirty="0">
                <a:latin typeface="AR P顏眞楷書体H" panose="03000900000000000000" pitchFamily="66" charset="-128"/>
                <a:ea typeface="AR P顏眞楷書体H" panose="03000900000000000000" pitchFamily="66" charset="-128"/>
              </a:rPr>
              <a:t>「</a:t>
            </a:r>
            <a:r>
              <a:rPr sz="4400" dirty="0" err="1">
                <a:latin typeface="AR P顏眞楷書体H" panose="03000900000000000000" pitchFamily="66" charset="-128"/>
                <a:ea typeface="AR P顏眞楷書体H" panose="03000900000000000000" pitchFamily="66" charset="-128"/>
              </a:rPr>
              <a:t>あった</a:t>
            </a:r>
            <a:r>
              <a:rPr lang="ja-JP" altLang="en-US" sz="4400" dirty="0">
                <a:latin typeface="AR P顏眞楷書体H" panose="03000900000000000000" pitchFamily="66" charset="-128"/>
                <a:ea typeface="AR P顏眞楷書体H" panose="03000900000000000000" pitchFamily="66" charset="-128"/>
              </a:rPr>
              <a:t>！</a:t>
            </a:r>
            <a:r>
              <a:rPr sz="4400" dirty="0">
                <a:latin typeface="AR P顏眞楷書体H" panose="03000900000000000000" pitchFamily="66" charset="-128"/>
                <a:ea typeface="AR P顏眞楷書体H" panose="03000900000000000000" pitchFamily="66" charset="-128"/>
              </a:rPr>
              <a:t>」</a:t>
            </a:r>
          </a:p>
        </p:txBody>
      </p:sp>
      <p:sp>
        <p:nvSpPr>
          <p:cNvPr id="173" name="Shape 173"/>
          <p:cNvSpPr/>
          <p:nvPr/>
        </p:nvSpPr>
        <p:spPr>
          <a:xfrm>
            <a:off x="1576803" y="5261817"/>
            <a:ext cx="10464801" cy="6777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defRPr sz="3200"/>
            </a:lvl1pPr>
          </a:lstStyle>
          <a:p>
            <a:r>
              <a:rPr dirty="0" err="1"/>
              <a:t>正一の作品は</a:t>
            </a:r>
            <a:r>
              <a:rPr dirty="0">
                <a:latin typeface="AR P顏眞楷書体H" panose="03000900000000000000" pitchFamily="66" charset="-128"/>
                <a:ea typeface="AR P顏眞楷書体H" panose="03000900000000000000" pitchFamily="66" charset="-128"/>
              </a:rPr>
              <a:t>、「</a:t>
            </a:r>
            <a:r>
              <a:rPr dirty="0" err="1">
                <a:latin typeface="AR P顏眞楷書体H" panose="03000900000000000000" pitchFamily="66" charset="-128"/>
                <a:ea typeface="AR P顏眞楷書体H" panose="03000900000000000000" pitchFamily="66" charset="-128"/>
              </a:rPr>
              <a:t>友の肖像画」</a:t>
            </a:r>
            <a:r>
              <a:rPr dirty="0" err="1"/>
              <a:t>という木版画だった</a:t>
            </a:r>
            <a:r>
              <a:rPr dirty="0"/>
              <a:t>。</a:t>
            </a:r>
          </a:p>
        </p:txBody>
      </p:sp>
      <p:sp>
        <p:nvSpPr>
          <p:cNvPr id="174" name="Shape 174"/>
          <p:cNvSpPr/>
          <p:nvPr/>
        </p:nvSpPr>
        <p:spPr>
          <a:xfrm>
            <a:off x="1270000" y="6288523"/>
            <a:ext cx="10464800" cy="61640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defRPr sz="3200"/>
            </a:lvl1pPr>
          </a:lstStyle>
          <a:p>
            <a:r>
              <a:t>その横には、次のような解説が付けてあった。</a:t>
            </a:r>
          </a:p>
        </p:txBody>
      </p:sp>
    </p:spTree>
  </p:cSld>
  <p:clrMapOvr>
    <a:masterClrMapping/>
  </p:clrMapOvr>
  <mc:AlternateContent xmlns:mc="http://schemas.openxmlformats.org/markup-compatibility/2006" xmlns:p14="http://schemas.microsoft.com/office/powerpoint/2010/main">
    <mc:Choice Requires="p14">
      <p:transition spd="slow" p14:dur="3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1"/>
                                        </p:tgtEl>
                                        <p:attrNameLst>
                                          <p:attrName>style.visibility</p:attrName>
                                        </p:attrNameLst>
                                      </p:cBhvr>
                                      <p:to>
                                        <p:strVal val="visible"/>
                                      </p:to>
                                    </p:set>
                                    <p:animEffect transition="in" filter="dissolve">
                                      <p:cBhvr>
                                        <p:cTn id="7" dur="1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73"/>
                                        </p:tgtEl>
                                        <p:attrNameLst>
                                          <p:attrName>style.visibility</p:attrName>
                                        </p:attrNameLst>
                                      </p:cBhvr>
                                      <p:to>
                                        <p:strVal val="visible"/>
                                      </p:to>
                                    </p:set>
                                    <p:animEffect transition="in" filter="dissolve">
                                      <p:cBhvr>
                                        <p:cTn id="12" dur="10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74"/>
                                        </p:tgtEl>
                                        <p:attrNameLst>
                                          <p:attrName>style.visibility</p:attrName>
                                        </p:attrNameLst>
                                      </p:cBhvr>
                                      <p:to>
                                        <p:strVal val="visible"/>
                                      </p:to>
                                    </p:set>
                                    <p:animEffect transition="in" filter="dissolve">
                                      <p:cBhvr>
                                        <p:cTn id="1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animBg="1" advAuto="0"/>
      <p:bldP spid="173" grpId="2" animBg="1" advAuto="0"/>
      <p:bldP spid="174"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subTitle" sz="half" idx="1"/>
          </p:nvPr>
        </p:nvSpPr>
        <p:spPr>
          <a:xfrm>
            <a:off x="470647" y="3260847"/>
            <a:ext cx="11958297" cy="3231907"/>
          </a:xfrm>
          <a:prstGeom prst="rect">
            <a:avLst/>
          </a:prstGeom>
        </p:spPr>
        <p:txBody>
          <a:bodyPr/>
          <a:lstStyle/>
          <a:p>
            <a:pPr algn="l">
              <a:defRPr>
                <a:latin typeface="Bradley Hand ITC TT-Bold"/>
                <a:ea typeface="Bradley Hand ITC TT-Bold"/>
                <a:cs typeface="Bradley Hand ITC TT-Bold"/>
                <a:sym typeface="Bradley Hand ITC TT-Bold"/>
              </a:defRPr>
            </a:pPr>
            <a:r>
              <a:rPr lang="ja-JP" altLang="en-US" dirty="0"/>
              <a:t>　　　　</a:t>
            </a:r>
            <a:r>
              <a:rPr dirty="0" err="1"/>
              <a:t>前の小学校のときの友だ</a:t>
            </a:r>
            <a:r>
              <a:rPr lang="ja-JP" altLang="en-US" dirty="0"/>
              <a:t>ち</a:t>
            </a:r>
            <a:r>
              <a:rPr lang="en-US" altLang="ja-JP" sz="4000" dirty="0" err="1"/>
              <a:t>K</a:t>
            </a:r>
            <a:r>
              <a:rPr dirty="0" err="1"/>
              <a:t>君の顔です</a:t>
            </a:r>
            <a:r>
              <a:rPr dirty="0"/>
              <a:t>。</a:t>
            </a:r>
          </a:p>
          <a:p>
            <a:pPr algn="l">
              <a:defRPr>
                <a:latin typeface="Bradley Hand ITC TT-Bold"/>
                <a:ea typeface="Bradley Hand ITC TT-Bold"/>
                <a:cs typeface="Bradley Hand ITC TT-Bold"/>
                <a:sym typeface="Bradley Hand ITC TT-Bold"/>
              </a:defRPr>
            </a:pPr>
            <a:r>
              <a:rPr lang="ja-JP" altLang="en-US" dirty="0"/>
              <a:t>　</a:t>
            </a:r>
            <a:r>
              <a:rPr dirty="0"/>
              <a:t>ぼくの手や指の筋肉がだんだん弱くなり、えんぴつも持てないようになったので、筋肉をきたえるために版画に挑戦しました。この作品は完成するのに約</a:t>
            </a:r>
            <a:r>
              <a:rPr lang="en-US" sz="3600" dirty="0"/>
              <a:t>1</a:t>
            </a:r>
            <a:r>
              <a:rPr dirty="0"/>
              <a:t>年かかりました。</a:t>
            </a:r>
          </a:p>
          <a:p>
            <a:pPr>
              <a:defRPr>
                <a:latin typeface="Bradley Hand ITC TT-Bold"/>
                <a:ea typeface="Bradley Hand ITC TT-Bold"/>
                <a:cs typeface="Bradley Hand ITC TT-Bold"/>
                <a:sym typeface="Bradley Hand ITC TT-Bold"/>
              </a:defRPr>
            </a:pPr>
            <a:r>
              <a:rPr dirty="0" err="1"/>
              <a:t>現在は、いくらか物が持てるようになってきました</a:t>
            </a:r>
            <a:r>
              <a:rPr dirty="0"/>
              <a:t>。</a:t>
            </a: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95DEDD71-742B-4757-941C-23D2447882DD-L0-001.jpeg"/>
          <p:cNvPicPr>
            <a:picLocks noChangeAspect="1"/>
          </p:cNvPicPr>
          <p:nvPr/>
        </p:nvPicPr>
        <p:blipFill>
          <a:blip r:embed="rId2"/>
          <a:stretch>
            <a:fillRect/>
          </a:stretch>
        </p:blipFill>
        <p:spPr>
          <a:xfrm>
            <a:off x="-125" y="164408"/>
            <a:ext cx="7044410" cy="9424784"/>
          </a:xfrm>
          <a:prstGeom prst="rect">
            <a:avLst/>
          </a:prstGeom>
          <a:ln w="12700">
            <a:miter lim="400000"/>
          </a:ln>
        </p:spPr>
      </p:pic>
      <p:sp>
        <p:nvSpPr>
          <p:cNvPr id="181" name="Shape 181"/>
          <p:cNvSpPr>
            <a:spLocks noGrp="1"/>
          </p:cNvSpPr>
          <p:nvPr>
            <p:ph type="subTitle" sz="quarter" idx="1"/>
          </p:nvPr>
        </p:nvSpPr>
        <p:spPr>
          <a:xfrm>
            <a:off x="7475107" y="1132791"/>
            <a:ext cx="5532929" cy="533462"/>
          </a:xfrm>
          <a:prstGeom prst="rect">
            <a:avLst/>
          </a:prstGeom>
        </p:spPr>
        <p:txBody>
          <a:bodyPr>
            <a:normAutofit fontScale="55000" lnSpcReduction="20000"/>
          </a:bodyPr>
          <a:lstStyle>
            <a:lvl1pPr algn="r"/>
          </a:lstStyle>
          <a:p>
            <a:pPr algn="l"/>
            <a:r>
              <a:rPr sz="5800" dirty="0" err="1"/>
              <a:t>K</a:t>
            </a:r>
            <a:r>
              <a:rPr sz="5100" dirty="0" err="1"/>
              <a:t>というのはぼくのことだ</a:t>
            </a:r>
            <a:r>
              <a:rPr dirty="0"/>
              <a:t>。</a:t>
            </a:r>
          </a:p>
        </p:txBody>
      </p:sp>
      <p:sp>
        <p:nvSpPr>
          <p:cNvPr id="182" name="Shape 182"/>
          <p:cNvSpPr/>
          <p:nvPr/>
        </p:nvSpPr>
        <p:spPr>
          <a:xfrm>
            <a:off x="7624674" y="1671126"/>
            <a:ext cx="5233796" cy="12683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3200"/>
            </a:pPr>
            <a:r>
              <a:rPr dirty="0">
                <a:latin typeface="AR P顏眞楷書体H" panose="03000900000000000000" pitchFamily="66" charset="-128"/>
                <a:ea typeface="AR P顏眞楷書体H" panose="03000900000000000000" pitchFamily="66" charset="-128"/>
              </a:rPr>
              <a:t>(</a:t>
            </a:r>
            <a:r>
              <a:rPr dirty="0" err="1">
                <a:latin typeface="AR P顏眞楷書体H" panose="03000900000000000000" pitchFamily="66" charset="-128"/>
                <a:ea typeface="AR P顏眞楷書体H" panose="03000900000000000000" pitchFamily="66" charset="-128"/>
              </a:rPr>
              <a:t>そうか、それで手紙を</a:t>
            </a:r>
            <a:endParaRPr dirty="0">
              <a:latin typeface="AR P顏眞楷書体H" panose="03000900000000000000" pitchFamily="66" charset="-128"/>
              <a:ea typeface="AR P顏眞楷書体H" panose="03000900000000000000" pitchFamily="66" charset="-128"/>
            </a:endParaRPr>
          </a:p>
          <a:p>
            <a:pPr algn="l">
              <a:defRPr sz="3200"/>
            </a:pPr>
            <a:r>
              <a:rPr dirty="0" err="1">
                <a:latin typeface="AR P顏眞楷書体H" panose="03000900000000000000" pitchFamily="66" charset="-128"/>
                <a:ea typeface="AR P顏眞楷書体H" panose="03000900000000000000" pitchFamily="66" charset="-128"/>
              </a:rPr>
              <a:t>くれないわけがわかった</a:t>
            </a:r>
            <a:r>
              <a:rPr dirty="0">
                <a:latin typeface="AR P顏眞楷書体H" panose="03000900000000000000" pitchFamily="66" charset="-128"/>
                <a:ea typeface="AR P顏眞楷書体H" panose="03000900000000000000" pitchFamily="66" charset="-128"/>
              </a:rPr>
              <a:t>。)</a:t>
            </a:r>
          </a:p>
        </p:txBody>
      </p:sp>
      <p:sp>
        <p:nvSpPr>
          <p:cNvPr id="183" name="Shape 183"/>
          <p:cNvSpPr/>
          <p:nvPr/>
        </p:nvSpPr>
        <p:spPr>
          <a:xfrm>
            <a:off x="6919024" y="3061874"/>
            <a:ext cx="6368970" cy="1130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fontScale="92500"/>
          </a:bodyPr>
          <a:lstStyle/>
          <a:p>
            <a:pPr>
              <a:defRPr sz="3200"/>
            </a:pPr>
            <a:r>
              <a:rPr lang="ja-JP" altLang="en-US" dirty="0"/>
              <a:t>　</a:t>
            </a:r>
            <a:r>
              <a:rPr dirty="0" err="1"/>
              <a:t>ぼくの目からはなみだがあふれ</a:t>
            </a:r>
            <a:r>
              <a:rPr dirty="0"/>
              <a:t>、</a:t>
            </a:r>
          </a:p>
          <a:p>
            <a:pPr>
              <a:defRPr sz="3200"/>
            </a:pPr>
            <a:r>
              <a:rPr dirty="0" err="1"/>
              <a:t>版画がかすんでしまった</a:t>
            </a:r>
            <a:r>
              <a:rPr dirty="0"/>
              <a:t>。</a:t>
            </a:r>
          </a:p>
        </p:txBody>
      </p:sp>
      <p:sp>
        <p:nvSpPr>
          <p:cNvPr id="184" name="Shape 184"/>
          <p:cNvSpPr/>
          <p:nvPr/>
        </p:nvSpPr>
        <p:spPr>
          <a:xfrm>
            <a:off x="7044285" y="4314561"/>
            <a:ext cx="6034766" cy="25722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fontScale="92500" lnSpcReduction="10000"/>
          </a:bodyPr>
          <a:lstStyle/>
          <a:p>
            <a:pPr algn="l" defTabSz="578358">
              <a:defRPr sz="3168"/>
            </a:pPr>
            <a:r>
              <a:rPr lang="ja-JP" altLang="en-US" dirty="0"/>
              <a:t>　</a:t>
            </a:r>
            <a:r>
              <a:rPr dirty="0" err="1"/>
              <a:t>そばにいた母も</a:t>
            </a:r>
            <a:r>
              <a:rPr dirty="0"/>
              <a:t>、</a:t>
            </a:r>
            <a:endParaRPr lang="en-US" dirty="0"/>
          </a:p>
          <a:p>
            <a:pPr algn="l" defTabSz="578358">
              <a:defRPr sz="3168"/>
            </a:pPr>
            <a:endParaRPr dirty="0"/>
          </a:p>
          <a:p>
            <a:pPr algn="l" defTabSz="578358">
              <a:defRPr sz="3168"/>
            </a:pPr>
            <a:r>
              <a:rPr lang="ja-JP" altLang="en-US" dirty="0">
                <a:latin typeface="AR P顏眞楷書体H" panose="03000900000000000000" pitchFamily="66" charset="-128"/>
                <a:ea typeface="AR P顏眞楷書体H" panose="03000900000000000000" pitchFamily="66" charset="-128"/>
              </a:rPr>
              <a:t>　</a:t>
            </a:r>
            <a:r>
              <a:rPr dirty="0">
                <a:latin typeface="AR P顏眞楷書体H" panose="03000900000000000000" pitchFamily="66" charset="-128"/>
                <a:ea typeface="AR P顏眞楷書体H" panose="03000900000000000000" pitchFamily="66" charset="-128"/>
              </a:rPr>
              <a:t>「</a:t>
            </a:r>
            <a:r>
              <a:rPr dirty="0" err="1">
                <a:latin typeface="AR P顏眞楷書体H" panose="03000900000000000000" pitchFamily="66" charset="-128"/>
                <a:ea typeface="AR P顏眞楷書体H" panose="03000900000000000000" pitchFamily="66" charset="-128"/>
              </a:rPr>
              <a:t>不自由な手で、よくこんなりっぱな</a:t>
            </a:r>
            <a:endParaRPr lang="en-US" dirty="0">
              <a:latin typeface="AR P顏眞楷書体H" panose="03000900000000000000" pitchFamily="66" charset="-128"/>
              <a:ea typeface="AR P顏眞楷書体H" panose="03000900000000000000" pitchFamily="66" charset="-128"/>
            </a:endParaRPr>
          </a:p>
          <a:p>
            <a:pPr algn="l" defTabSz="578358">
              <a:defRPr sz="3168"/>
            </a:pPr>
            <a:r>
              <a:rPr lang="ja-JP" altLang="en-US" dirty="0">
                <a:latin typeface="AR P顏眞楷書体H" panose="03000900000000000000" pitchFamily="66" charset="-128"/>
                <a:ea typeface="AR P顏眞楷書体H" panose="03000900000000000000" pitchFamily="66" charset="-128"/>
              </a:rPr>
              <a:t>　</a:t>
            </a:r>
            <a:r>
              <a:rPr dirty="0" err="1">
                <a:latin typeface="AR P顏眞楷書体H" panose="03000900000000000000" pitchFamily="66" charset="-128"/>
                <a:ea typeface="AR P顏眞楷書体H" panose="03000900000000000000" pitchFamily="66" charset="-128"/>
              </a:rPr>
              <a:t>作品ができたわね</a:t>
            </a:r>
            <a:r>
              <a:rPr dirty="0">
                <a:latin typeface="AR P顏眞楷書体H" panose="03000900000000000000" pitchFamily="66" charset="-128"/>
                <a:ea typeface="AR P顏眞楷書体H" panose="03000900000000000000" pitchFamily="66" charset="-128"/>
              </a:rPr>
              <a:t>。」</a:t>
            </a:r>
          </a:p>
          <a:p>
            <a:pPr defTabSz="578358">
              <a:defRPr sz="3168"/>
            </a:pPr>
            <a:endParaRPr lang="en-US" dirty="0"/>
          </a:p>
          <a:p>
            <a:pPr defTabSz="578358">
              <a:defRPr sz="3168"/>
            </a:pPr>
            <a:r>
              <a:rPr dirty="0" err="1"/>
              <a:t>とハンカチを目にあてていた</a:t>
            </a:r>
            <a:r>
              <a:rPr dirty="0"/>
              <a:t>。</a:t>
            </a:r>
          </a:p>
        </p:txBody>
      </p:sp>
      <p:sp>
        <p:nvSpPr>
          <p:cNvPr id="185" name="Shape 185"/>
          <p:cNvSpPr/>
          <p:nvPr/>
        </p:nvSpPr>
        <p:spPr>
          <a:xfrm>
            <a:off x="7521127" y="6856109"/>
            <a:ext cx="5164765" cy="19279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lnSpcReduction="10000"/>
          </a:bodyPr>
          <a:lstStyle/>
          <a:p>
            <a:pPr>
              <a:defRPr sz="3200"/>
            </a:pPr>
            <a:endParaRPr lang="en-US" dirty="0"/>
          </a:p>
          <a:p>
            <a:pPr algn="l">
              <a:defRPr sz="3200"/>
            </a:pPr>
            <a:r>
              <a:rPr lang="ja-JP" altLang="en-US" dirty="0"/>
              <a:t>　</a:t>
            </a:r>
            <a:r>
              <a:rPr dirty="0" err="1"/>
              <a:t>正一は病気に負けまいとがんばっているのだ</a:t>
            </a:r>
            <a:r>
              <a:rPr dirty="0"/>
              <a:t>。</a:t>
            </a:r>
          </a:p>
          <a:p>
            <a:pPr>
              <a:defRPr sz="3200"/>
            </a:pPr>
            <a:r>
              <a:rPr dirty="0" err="1"/>
              <a:t>そして、正一の作品は</a:t>
            </a:r>
            <a:r>
              <a:rPr dirty="0"/>
              <a:t>、</a:t>
            </a:r>
          </a:p>
        </p:txBody>
      </p:sp>
    </p:spTree>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82"/>
                                        </p:tgtEl>
                                        <p:attrNameLst>
                                          <p:attrName>style.visibility</p:attrName>
                                        </p:attrNameLst>
                                      </p:cBhvr>
                                      <p:to>
                                        <p:strVal val="visible"/>
                                      </p:to>
                                    </p:set>
                                    <p:anim calcmode="lin" valueType="num">
                                      <p:cBhvr>
                                        <p:cTn id="7" dur="2500" fill="hold"/>
                                        <p:tgtEl>
                                          <p:spTgt spid="182"/>
                                        </p:tgtEl>
                                        <p:attrNameLst>
                                          <p:attrName>ppt_w</p:attrName>
                                        </p:attrNameLst>
                                      </p:cBhvr>
                                      <p:tavLst>
                                        <p:tav tm="0">
                                          <p:val>
                                            <p:fltVal val="0"/>
                                          </p:val>
                                        </p:tav>
                                        <p:tav tm="100000">
                                          <p:val>
                                            <p:strVal val="#ppt_w"/>
                                          </p:val>
                                        </p:tav>
                                      </p:tavLst>
                                    </p:anim>
                                    <p:anim calcmode="lin" valueType="num">
                                      <p:cBhvr>
                                        <p:cTn id="8" dur="2500" fill="hold"/>
                                        <p:tgtEl>
                                          <p:spTgt spid="1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83"/>
                                        </p:tgtEl>
                                        <p:attrNameLst>
                                          <p:attrName>style.visibility</p:attrName>
                                        </p:attrNameLst>
                                      </p:cBhvr>
                                      <p:to>
                                        <p:strVal val="visible"/>
                                      </p:to>
                                    </p:set>
                                    <p:animEffect transition="in" filter="dissolve">
                                      <p:cBhvr>
                                        <p:cTn id="13" dur="2500"/>
                                        <p:tgtEl>
                                          <p:spTgt spid="18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3" nodeType="clickEffect">
                                  <p:stCondLst>
                                    <p:cond delay="0"/>
                                  </p:stCondLst>
                                  <p:iterate>
                                    <p:tmAbs val="0"/>
                                  </p:iterate>
                                  <p:childTnLst>
                                    <p:set>
                                      <p:cBhvr>
                                        <p:cTn id="17" fill="hold"/>
                                        <p:tgtEl>
                                          <p:spTgt spid="184"/>
                                        </p:tgtEl>
                                        <p:attrNameLst>
                                          <p:attrName>style.visibility</p:attrName>
                                        </p:attrNameLst>
                                      </p:cBhvr>
                                      <p:to>
                                        <p:strVal val="visible"/>
                                      </p:to>
                                    </p:set>
                                    <p:animEffect transition="in" filter="dissolve">
                                      <p:cBhvr>
                                        <p:cTn id="18" dur="2500"/>
                                        <p:tgtEl>
                                          <p:spTgt spid="184"/>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4" nodeType="clickEffect">
                                  <p:stCondLst>
                                    <p:cond delay="0"/>
                                  </p:stCondLst>
                                  <p:iterate>
                                    <p:tmAbs val="0"/>
                                  </p:iterate>
                                  <p:childTnLst>
                                    <p:set>
                                      <p:cBhvr>
                                        <p:cTn id="22" fill="hold"/>
                                        <p:tgtEl>
                                          <p:spTgt spid="185"/>
                                        </p:tgtEl>
                                        <p:attrNameLst>
                                          <p:attrName>style.visibility</p:attrName>
                                        </p:attrNameLst>
                                      </p:cBhvr>
                                      <p:to>
                                        <p:strVal val="visible"/>
                                      </p:to>
                                    </p:set>
                                    <p:anim calcmode="lin" valueType="num">
                                      <p:cBhvr>
                                        <p:cTn id="23" dur="2500" fill="hold"/>
                                        <p:tgtEl>
                                          <p:spTgt spid="185"/>
                                        </p:tgtEl>
                                        <p:attrNameLst>
                                          <p:attrName>ppt_w</p:attrName>
                                        </p:attrNameLst>
                                      </p:cBhvr>
                                      <p:tavLst>
                                        <p:tav tm="0">
                                          <p:val>
                                            <p:fltVal val="0"/>
                                          </p:val>
                                        </p:tav>
                                        <p:tav tm="100000">
                                          <p:val>
                                            <p:strVal val="#ppt_w"/>
                                          </p:val>
                                        </p:tav>
                                      </p:tavLst>
                                    </p:anim>
                                    <p:anim calcmode="lin" valueType="num">
                                      <p:cBhvr>
                                        <p:cTn id="24" dur="2500" fill="hold"/>
                                        <p:tgtEl>
                                          <p:spTgt spid="1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advAuto="0"/>
      <p:bldP spid="183" grpId="2" animBg="1" advAuto="0"/>
      <p:bldP spid="184" grpId="3" animBg="1" advAuto="0"/>
      <p:bldP spid="185" grpId="4"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95DEDD71-742B-4757-941C-23D2447882DD-L0-001.jpeg"/>
          <p:cNvPicPr>
            <a:picLocks noChangeAspect="1"/>
          </p:cNvPicPr>
          <p:nvPr/>
        </p:nvPicPr>
        <p:blipFill>
          <a:blip r:embed="rId2"/>
          <a:srcRect r="48607" b="36567"/>
          <a:stretch>
            <a:fillRect/>
          </a:stretch>
        </p:blipFill>
        <p:spPr>
          <a:xfrm>
            <a:off x="3148773" y="61317"/>
            <a:ext cx="5832133" cy="9630965"/>
          </a:xfrm>
          <a:prstGeom prst="rect">
            <a:avLst/>
          </a:prstGeom>
          <a:ln w="12700">
            <a:miter lim="400000"/>
          </a:ln>
        </p:spPr>
      </p:pic>
      <p:sp>
        <p:nvSpPr>
          <p:cNvPr id="188" name="Shape 188"/>
          <p:cNvSpPr/>
          <p:nvPr/>
        </p:nvSpPr>
        <p:spPr>
          <a:xfrm>
            <a:off x="2305462" y="1479373"/>
            <a:ext cx="8855597" cy="6205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algn="r">
              <a:defRPr sz="3200">
                <a:latin typeface="Bradley Hand ITC TT-Bold"/>
                <a:ea typeface="Bradley Hand ITC TT-Bold"/>
                <a:cs typeface="Bradley Hand ITC TT-Bold"/>
                <a:sym typeface="Bradley Hand ITC TT-Bold"/>
              </a:defRPr>
            </a:lvl1pPr>
          </a:lstStyle>
          <a:p>
            <a:r>
              <a:rPr sz="3600" dirty="0">
                <a:latin typeface="AR P顏眞楷書体H" panose="03000900000000000000" pitchFamily="66" charset="-128"/>
                <a:ea typeface="AR P顏眞楷書体H" panose="03000900000000000000" pitchFamily="66" charset="-128"/>
              </a:rPr>
              <a:t>(  </a:t>
            </a:r>
            <a:r>
              <a:rPr sz="3600" dirty="0" err="1">
                <a:latin typeface="AR P顏眞楷書体H" panose="03000900000000000000" pitchFamily="66" charset="-128"/>
                <a:ea typeface="AR P顏眞楷書体H" panose="03000900000000000000" pitchFamily="66" charset="-128"/>
              </a:rPr>
              <a:t>和也君、いつまでも友だちでいようね</a:t>
            </a:r>
            <a:r>
              <a:rPr sz="3600" dirty="0">
                <a:latin typeface="AR P顏眞楷書体H" panose="03000900000000000000" pitchFamily="66" charset="-128"/>
                <a:ea typeface="AR P顏眞楷書体H" panose="03000900000000000000" pitchFamily="66" charset="-128"/>
              </a:rPr>
              <a:t>。)</a:t>
            </a:r>
          </a:p>
        </p:txBody>
      </p:sp>
      <p:sp>
        <p:nvSpPr>
          <p:cNvPr id="189" name="Shape 189"/>
          <p:cNvSpPr/>
          <p:nvPr/>
        </p:nvSpPr>
        <p:spPr>
          <a:xfrm>
            <a:off x="6688921" y="7224275"/>
            <a:ext cx="6154208" cy="65475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fontScale="92500"/>
          </a:bodyPr>
          <a:lstStyle>
            <a:lvl1pPr algn="r">
              <a:defRPr sz="3200"/>
            </a:lvl1pPr>
          </a:lstStyle>
          <a:p>
            <a:r>
              <a:t>と、語りかけてくるようだった。</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88"/>
                                        </p:tgtEl>
                                        <p:attrNameLst>
                                          <p:attrName>style.visibility</p:attrName>
                                        </p:attrNameLst>
                                      </p:cBhvr>
                                      <p:to>
                                        <p:strVal val="visible"/>
                                      </p:to>
                                    </p:set>
                                    <p:anim calcmode="lin" valueType="num">
                                      <p:cBhvr>
                                        <p:cTn id="7" dur="2500" fill="hold"/>
                                        <p:tgtEl>
                                          <p:spTgt spid="188"/>
                                        </p:tgtEl>
                                        <p:attrNameLst>
                                          <p:attrName>ppt_w</p:attrName>
                                        </p:attrNameLst>
                                      </p:cBhvr>
                                      <p:tavLst>
                                        <p:tav tm="0">
                                          <p:val>
                                            <p:fltVal val="0"/>
                                          </p:val>
                                        </p:tav>
                                        <p:tav tm="100000">
                                          <p:val>
                                            <p:strVal val="#ppt_w"/>
                                          </p:val>
                                        </p:tav>
                                      </p:tavLst>
                                    </p:anim>
                                    <p:anim calcmode="lin" valueType="num">
                                      <p:cBhvr>
                                        <p:cTn id="8" dur="2500" fill="hold"/>
                                        <p:tgtEl>
                                          <p:spTgt spid="18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89"/>
                                        </p:tgtEl>
                                        <p:attrNameLst>
                                          <p:attrName>style.visibility</p:attrName>
                                        </p:attrNameLst>
                                      </p:cBhvr>
                                      <p:to>
                                        <p:strVal val="visible"/>
                                      </p:to>
                                    </p:set>
                                    <p:anim calcmode="lin" valueType="num">
                                      <p:cBhvr>
                                        <p:cTn id="13" dur="2500" fill="hold"/>
                                        <p:tgtEl>
                                          <p:spTgt spid="189"/>
                                        </p:tgtEl>
                                        <p:attrNameLst>
                                          <p:attrName>ppt_w</p:attrName>
                                        </p:attrNameLst>
                                      </p:cBhvr>
                                      <p:tavLst>
                                        <p:tav tm="0">
                                          <p:val>
                                            <p:fltVal val="0"/>
                                          </p:val>
                                        </p:tav>
                                        <p:tav tm="100000">
                                          <p:val>
                                            <p:strVal val="#ppt_w"/>
                                          </p:val>
                                        </p:tav>
                                      </p:tavLst>
                                    </p:anim>
                                    <p:anim calcmode="lin" valueType="num">
                                      <p:cBhvr>
                                        <p:cTn id="14" dur="2500" fill="hold"/>
                                        <p:tgtEl>
                                          <p:spTgt spid="1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1" animBg="1" advAuto="0"/>
      <p:bldP spid="189" grpId="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subTitle" sz="quarter" idx="1"/>
          </p:nvPr>
        </p:nvSpPr>
        <p:spPr>
          <a:xfrm>
            <a:off x="1270000" y="1025410"/>
            <a:ext cx="10464800" cy="708446"/>
          </a:xfrm>
          <a:prstGeom prst="rect">
            <a:avLst/>
          </a:prstGeom>
        </p:spPr>
        <p:txBody>
          <a:bodyPr/>
          <a:lstStyle/>
          <a:p>
            <a:r>
              <a:t>帰りの電車の中で、ぼくはじっと目をつむっていた。</a:t>
            </a:r>
          </a:p>
        </p:txBody>
      </p:sp>
      <p:sp>
        <p:nvSpPr>
          <p:cNvPr id="192" name="Shape 192"/>
          <p:cNvSpPr/>
          <p:nvPr/>
        </p:nvSpPr>
        <p:spPr>
          <a:xfrm>
            <a:off x="364929" y="2498068"/>
            <a:ext cx="12274943" cy="7544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fontScale="92500"/>
          </a:bodyPr>
          <a:lstStyle>
            <a:lvl1pPr defTabSz="566674">
              <a:defRPr sz="3104"/>
            </a:lvl1pPr>
          </a:lstStyle>
          <a:p>
            <a:r>
              <a:t>まぶたのうらには、幼い日の正一とぼくの姿が映っては消えていった。</a:t>
            </a:r>
          </a:p>
        </p:txBody>
      </p:sp>
      <p:sp>
        <p:nvSpPr>
          <p:cNvPr id="193" name="Shape 193"/>
          <p:cNvSpPr/>
          <p:nvPr/>
        </p:nvSpPr>
        <p:spPr>
          <a:xfrm>
            <a:off x="1270000" y="4556697"/>
            <a:ext cx="10464800" cy="64020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defRPr sz="3200"/>
            </a:lvl1pPr>
          </a:lstStyle>
          <a:p>
            <a:r>
              <a:t>(家に帰ったら、すぐに正一に手紙を書こう。)</a:t>
            </a:r>
          </a:p>
        </p:txBody>
      </p:sp>
      <p:sp>
        <p:nvSpPr>
          <p:cNvPr id="194" name="Shape 194"/>
          <p:cNvSpPr/>
          <p:nvPr/>
        </p:nvSpPr>
        <p:spPr>
          <a:xfrm>
            <a:off x="1270000" y="7268867"/>
            <a:ext cx="10464800" cy="1130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defRPr sz="3200"/>
            </a:lvl1pPr>
          </a:lstStyle>
          <a:p>
            <a:r>
              <a:t>電車の窓から見える空は、青くすきとおっていた。</a:t>
            </a:r>
          </a:p>
        </p:txBody>
      </p:sp>
      <p:pic>
        <p:nvPicPr>
          <p:cNvPr id="195" name="87D543D9-62FA-40DD-9CAB-6C28A4B98E55-L0-001.jpeg"/>
          <p:cNvPicPr>
            <a:picLocks noChangeAspect="1"/>
          </p:cNvPicPr>
          <p:nvPr/>
        </p:nvPicPr>
        <p:blipFill>
          <a:blip r:embed="rId2"/>
          <a:stretch>
            <a:fillRect/>
          </a:stretch>
        </p:blipFill>
        <p:spPr>
          <a:xfrm>
            <a:off x="0" y="20069"/>
            <a:ext cx="13004801" cy="971346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91"/>
                                        </p:tgtEl>
                                        <p:attrNameLst>
                                          <p:attrName>style.visibility</p:attrName>
                                        </p:attrNameLst>
                                      </p:cBhvr>
                                      <p:to>
                                        <p:strVal val="visible"/>
                                      </p:to>
                                    </p:set>
                                    <p:anim calcmode="lin" valueType="num">
                                      <p:cBhvr>
                                        <p:cTn id="7" dur="2500" fill="hold"/>
                                        <p:tgtEl>
                                          <p:spTgt spid="191"/>
                                        </p:tgtEl>
                                        <p:attrNameLst>
                                          <p:attrName>ppt_w</p:attrName>
                                        </p:attrNameLst>
                                      </p:cBhvr>
                                      <p:tavLst>
                                        <p:tav tm="0">
                                          <p:val>
                                            <p:fltVal val="0"/>
                                          </p:val>
                                        </p:tav>
                                        <p:tav tm="100000">
                                          <p:val>
                                            <p:strVal val="#ppt_w"/>
                                          </p:val>
                                        </p:tav>
                                      </p:tavLst>
                                    </p:anim>
                                    <p:anim calcmode="lin" valueType="num">
                                      <p:cBhvr>
                                        <p:cTn id="8" dur="2500" fill="hold"/>
                                        <p:tgtEl>
                                          <p:spTgt spid="19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92"/>
                                        </p:tgtEl>
                                        <p:attrNameLst>
                                          <p:attrName>style.visibility</p:attrName>
                                        </p:attrNameLst>
                                      </p:cBhvr>
                                      <p:to>
                                        <p:strVal val="visible"/>
                                      </p:to>
                                    </p:set>
                                    <p:anim calcmode="lin" valueType="num">
                                      <p:cBhvr>
                                        <p:cTn id="13" dur="2500" fill="hold"/>
                                        <p:tgtEl>
                                          <p:spTgt spid="192"/>
                                        </p:tgtEl>
                                        <p:attrNameLst>
                                          <p:attrName>ppt_w</p:attrName>
                                        </p:attrNameLst>
                                      </p:cBhvr>
                                      <p:tavLst>
                                        <p:tav tm="0">
                                          <p:val>
                                            <p:fltVal val="0"/>
                                          </p:val>
                                        </p:tav>
                                        <p:tav tm="100000">
                                          <p:val>
                                            <p:strVal val="#ppt_w"/>
                                          </p:val>
                                        </p:tav>
                                      </p:tavLst>
                                    </p:anim>
                                    <p:anim calcmode="lin" valueType="num">
                                      <p:cBhvr>
                                        <p:cTn id="14" dur="2500" fill="hold"/>
                                        <p:tgtEl>
                                          <p:spTgt spid="19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193"/>
                                        </p:tgtEl>
                                        <p:attrNameLst>
                                          <p:attrName>style.visibility</p:attrName>
                                        </p:attrNameLst>
                                      </p:cBhvr>
                                      <p:to>
                                        <p:strVal val="visible"/>
                                      </p:to>
                                    </p:set>
                                    <p:anim calcmode="lin" valueType="num">
                                      <p:cBhvr>
                                        <p:cTn id="19" dur="2500" fill="hold"/>
                                        <p:tgtEl>
                                          <p:spTgt spid="193"/>
                                        </p:tgtEl>
                                        <p:attrNameLst>
                                          <p:attrName>ppt_w</p:attrName>
                                        </p:attrNameLst>
                                      </p:cBhvr>
                                      <p:tavLst>
                                        <p:tav tm="0">
                                          <p:val>
                                            <p:fltVal val="0"/>
                                          </p:val>
                                        </p:tav>
                                        <p:tav tm="100000">
                                          <p:val>
                                            <p:strVal val="#ppt_w"/>
                                          </p:val>
                                        </p:tav>
                                      </p:tavLst>
                                    </p:anim>
                                    <p:anim calcmode="lin" valueType="num">
                                      <p:cBhvr>
                                        <p:cTn id="20" dur="2500" fill="hold"/>
                                        <p:tgtEl>
                                          <p:spTgt spid="19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194"/>
                                        </p:tgtEl>
                                        <p:attrNameLst>
                                          <p:attrName>style.visibility</p:attrName>
                                        </p:attrNameLst>
                                      </p:cBhvr>
                                      <p:to>
                                        <p:strVal val="visible"/>
                                      </p:to>
                                    </p:set>
                                    <p:anim calcmode="lin" valueType="num">
                                      <p:cBhvr>
                                        <p:cTn id="25" dur="2500" fill="hold"/>
                                        <p:tgtEl>
                                          <p:spTgt spid="194"/>
                                        </p:tgtEl>
                                        <p:attrNameLst>
                                          <p:attrName>ppt_w</p:attrName>
                                        </p:attrNameLst>
                                      </p:cBhvr>
                                      <p:tavLst>
                                        <p:tav tm="0">
                                          <p:val>
                                            <p:fltVal val="0"/>
                                          </p:val>
                                        </p:tav>
                                        <p:tav tm="100000">
                                          <p:val>
                                            <p:strVal val="#ppt_w"/>
                                          </p:val>
                                        </p:tav>
                                      </p:tavLst>
                                    </p:anim>
                                    <p:anim calcmode="lin" valueType="num">
                                      <p:cBhvr>
                                        <p:cTn id="26" dur="2500" fill="hold"/>
                                        <p:tgtEl>
                                          <p:spTgt spid="19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195"/>
                                        </p:tgtEl>
                                        <p:attrNameLst>
                                          <p:attrName>style.visibility</p:attrName>
                                        </p:attrNameLst>
                                      </p:cBhvr>
                                      <p:to>
                                        <p:strVal val="visible"/>
                                      </p:to>
                                    </p:set>
                                    <p:anim calcmode="lin" valueType="num">
                                      <p:cBhvr>
                                        <p:cTn id="31" dur="2500" fill="hold"/>
                                        <p:tgtEl>
                                          <p:spTgt spid="195"/>
                                        </p:tgtEl>
                                        <p:attrNameLst>
                                          <p:attrName>ppt_w</p:attrName>
                                        </p:attrNameLst>
                                      </p:cBhvr>
                                      <p:tavLst>
                                        <p:tav tm="0">
                                          <p:val>
                                            <p:fltVal val="0"/>
                                          </p:val>
                                        </p:tav>
                                        <p:tav tm="100000">
                                          <p:val>
                                            <p:strVal val="#ppt_w"/>
                                          </p:val>
                                        </p:tav>
                                      </p:tavLst>
                                    </p:anim>
                                    <p:anim calcmode="lin" valueType="num">
                                      <p:cBhvr>
                                        <p:cTn id="32" dur="2500" fill="hold"/>
                                        <p:tgtEl>
                                          <p:spTgt spid="1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P spid="192" grpId="2" animBg="1" advAuto="0"/>
      <p:bldP spid="193" grpId="3" animBg="1" advAuto="0"/>
      <p:bldP spid="194" grpId="4" animBg="1" advAuto="0"/>
      <p:bldP spid="195" grpId="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EE4B3AC8-5F30-427B-B829-E483E573CC32-L0-001.jpeg"/>
          <p:cNvPicPr>
            <a:picLocks noChangeAspect="1"/>
          </p:cNvPicPr>
          <p:nvPr/>
        </p:nvPicPr>
        <p:blipFill>
          <a:blip r:embed="rId2"/>
          <a:stretch>
            <a:fillRect/>
          </a:stretch>
        </p:blipFill>
        <p:spPr>
          <a:xfrm>
            <a:off x="-27155" y="30680"/>
            <a:ext cx="7676558" cy="7101567"/>
          </a:xfrm>
          <a:prstGeom prst="rect">
            <a:avLst/>
          </a:prstGeom>
          <a:ln w="12700">
            <a:miter lim="400000"/>
          </a:ln>
        </p:spPr>
      </p:pic>
      <p:sp>
        <p:nvSpPr>
          <p:cNvPr id="122" name="Shape 122"/>
          <p:cNvSpPr>
            <a:spLocks noGrp="1"/>
          </p:cNvSpPr>
          <p:nvPr>
            <p:ph type="subTitle" sz="quarter" idx="1"/>
          </p:nvPr>
        </p:nvSpPr>
        <p:spPr>
          <a:xfrm>
            <a:off x="7300642" y="1224832"/>
            <a:ext cx="5647981" cy="2992387"/>
          </a:xfrm>
          <a:prstGeom prst="rect">
            <a:avLst/>
          </a:prstGeom>
        </p:spPr>
        <p:txBody>
          <a:bodyPr/>
          <a:lstStyle/>
          <a:p>
            <a:pPr defTabSz="543305">
              <a:defRPr sz="2976"/>
            </a:pPr>
            <a:r>
              <a:rPr lang="ja-JP" altLang="en-US" dirty="0">
                <a:ea typeface="ＪＳＰゴシック" panose="020B0600000101010101" pitchFamily="50" charset="-128"/>
              </a:rPr>
              <a:t>　</a:t>
            </a:r>
            <a:r>
              <a:rPr dirty="0" err="1">
                <a:ea typeface="ＪＳＰゴシック" panose="020B0600000101010101" pitchFamily="50" charset="-128"/>
              </a:rPr>
              <a:t>ぼくと正一は幼なじみである</a:t>
            </a:r>
            <a:r>
              <a:rPr lang="ja-JP" altLang="en-US" dirty="0">
                <a:ea typeface="ＪＳＰゴシック" panose="020B0600000101010101" pitchFamily="50" charset="-128"/>
              </a:rPr>
              <a:t>。</a:t>
            </a:r>
            <a:r>
              <a:rPr dirty="0" err="1">
                <a:ea typeface="ＪＳＰゴシック" panose="020B0600000101010101" pitchFamily="50" charset="-128"/>
              </a:rPr>
              <a:t>家が近かったせいもあり</a:t>
            </a:r>
            <a:r>
              <a:rPr dirty="0">
                <a:ea typeface="ＪＳＰゴシック" panose="020B0600000101010101" pitchFamily="50" charset="-128"/>
              </a:rPr>
              <a:t>、</a:t>
            </a:r>
          </a:p>
          <a:p>
            <a:pPr defTabSz="543305">
              <a:defRPr sz="2976"/>
            </a:pPr>
            <a:r>
              <a:rPr dirty="0" err="1">
                <a:ea typeface="ＪＳＰゴシック" panose="020B0600000101010101" pitchFamily="50" charset="-128"/>
              </a:rPr>
              <a:t>毎日いっしょに学校に通った</a:t>
            </a:r>
            <a:r>
              <a:rPr dirty="0">
                <a:ea typeface="ＪＳＰゴシック" panose="020B0600000101010101" pitchFamily="50" charset="-128"/>
              </a:rPr>
              <a:t>。</a:t>
            </a:r>
          </a:p>
          <a:p>
            <a:pPr defTabSz="543305">
              <a:defRPr sz="2976"/>
            </a:pPr>
            <a:r>
              <a:rPr lang="ja-JP" altLang="en-US" dirty="0">
                <a:ea typeface="ＪＳＰゴシック" panose="020B0600000101010101" pitchFamily="50" charset="-128"/>
              </a:rPr>
              <a:t>　</a:t>
            </a:r>
            <a:r>
              <a:rPr dirty="0" err="1">
                <a:ea typeface="ＪＳＰゴシック" panose="020B0600000101010101" pitchFamily="50" charset="-128"/>
              </a:rPr>
              <a:t>学校から帰っても、近くの空き地でよくサッカーをしたものだ</a:t>
            </a:r>
            <a:r>
              <a:rPr dirty="0">
                <a:ea typeface="ＪＳＰゴシック" panose="020B0600000101010101" pitchFamily="50" charset="-128"/>
              </a:rPr>
              <a:t>。</a:t>
            </a:r>
          </a:p>
        </p:txBody>
      </p:sp>
      <p:sp>
        <p:nvSpPr>
          <p:cNvPr id="123" name="Shape 123"/>
          <p:cNvSpPr/>
          <p:nvPr/>
        </p:nvSpPr>
        <p:spPr>
          <a:xfrm>
            <a:off x="7402546" y="3985722"/>
            <a:ext cx="5647982" cy="20275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defRPr sz="3200"/>
            </a:pPr>
            <a:r>
              <a:rPr dirty="0" err="1">
                <a:ea typeface="ＪＳＰゴシック" panose="020B0600000101010101" pitchFamily="50" charset="-128"/>
              </a:rPr>
              <a:t>宿題をするのもいっしょ</a:t>
            </a:r>
            <a:r>
              <a:rPr dirty="0">
                <a:ea typeface="ＪＳＰゴシック" panose="020B0600000101010101" pitchFamily="50" charset="-128"/>
              </a:rPr>
              <a:t>、</a:t>
            </a:r>
          </a:p>
          <a:p>
            <a:pPr>
              <a:defRPr sz="3200"/>
            </a:pPr>
            <a:r>
              <a:rPr dirty="0" err="1">
                <a:ea typeface="ＪＳＰゴシック" panose="020B0600000101010101" pitchFamily="50" charset="-128"/>
              </a:rPr>
              <a:t>遊ぶのもいっしょ</a:t>
            </a:r>
            <a:r>
              <a:rPr dirty="0">
                <a:ea typeface="ＪＳＰゴシック" panose="020B0600000101010101" pitchFamily="50" charset="-128"/>
              </a:rPr>
              <a:t>。</a:t>
            </a:r>
          </a:p>
          <a:p>
            <a:pPr>
              <a:defRPr sz="3200"/>
            </a:pPr>
            <a:r>
              <a:rPr dirty="0" err="1">
                <a:ea typeface="ＪＳＰゴシック" panose="020B0600000101010101" pitchFamily="50" charset="-128"/>
              </a:rPr>
              <a:t>そんなぼくたちを見て母は</a:t>
            </a:r>
            <a:r>
              <a:rPr dirty="0">
                <a:ea typeface="ＪＳＰゴシック" panose="020B0600000101010101" pitchFamily="50" charset="-128"/>
              </a:rPr>
              <a:t>、</a:t>
            </a:r>
          </a:p>
        </p:txBody>
      </p:sp>
      <p:sp>
        <p:nvSpPr>
          <p:cNvPr id="124" name="Shape 124"/>
          <p:cNvSpPr/>
          <p:nvPr/>
        </p:nvSpPr>
        <p:spPr>
          <a:xfrm>
            <a:off x="5937252" y="5812933"/>
            <a:ext cx="7158991" cy="180527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defTabSz="560831">
              <a:defRPr sz="3072"/>
            </a:pPr>
            <a:r>
              <a:rPr dirty="0">
                <a:latin typeface="AR P顏眞楷書体H" panose="03000900000000000000" pitchFamily="66" charset="-128"/>
                <a:ea typeface="AR P顏眞楷書体H" panose="03000900000000000000" pitchFamily="66" charset="-128"/>
              </a:rPr>
              <a:t>「</a:t>
            </a:r>
            <a:r>
              <a:rPr dirty="0" err="1">
                <a:latin typeface="AR P顏眞楷書体H" panose="03000900000000000000" pitchFamily="66" charset="-128"/>
                <a:ea typeface="AR P顏眞楷書体H" panose="03000900000000000000" pitchFamily="66" charset="-128"/>
              </a:rPr>
              <a:t>和也たちはほんとうに仲がいいのね</a:t>
            </a:r>
            <a:r>
              <a:rPr dirty="0">
                <a:latin typeface="AR P顏眞楷書体H" panose="03000900000000000000" pitchFamily="66" charset="-128"/>
                <a:ea typeface="AR P顏眞楷書体H" panose="03000900000000000000" pitchFamily="66" charset="-128"/>
              </a:rPr>
              <a:t>。</a:t>
            </a:r>
          </a:p>
          <a:p>
            <a:pPr defTabSz="560831">
              <a:defRPr sz="3072"/>
            </a:pPr>
            <a:r>
              <a:rPr dirty="0" err="1">
                <a:latin typeface="AR P顏眞楷書体H" panose="03000900000000000000" pitchFamily="66" charset="-128"/>
                <a:ea typeface="AR P顏眞楷書体H" panose="03000900000000000000" pitchFamily="66" charset="-128"/>
              </a:rPr>
              <a:t>まるでふたごの兄弟のようね</a:t>
            </a:r>
            <a:r>
              <a:rPr dirty="0">
                <a:latin typeface="AR P顏眞楷書体H" panose="03000900000000000000" pitchFamily="66" charset="-128"/>
                <a:ea typeface="AR P顏眞楷書体H" panose="03000900000000000000" pitchFamily="66" charset="-128"/>
              </a:rPr>
              <a:t>。」</a:t>
            </a:r>
          </a:p>
          <a:p>
            <a:pPr defTabSz="560831">
              <a:defRPr sz="3072"/>
            </a:pPr>
            <a:r>
              <a:rPr dirty="0" err="1">
                <a:ea typeface="ＪＳＰゴシック" panose="020B0600000101010101" pitchFamily="50" charset="-128"/>
              </a:rPr>
              <a:t>と、笑った</a:t>
            </a:r>
            <a:r>
              <a:rPr dirty="0">
                <a:ea typeface="ＪＳＰゴシック" panose="020B0600000101010101" pitchFamily="50" charset="-128"/>
              </a:rPr>
              <a:t>。</a:t>
            </a:r>
          </a:p>
        </p:txBody>
      </p:sp>
      <p:sp>
        <p:nvSpPr>
          <p:cNvPr id="125" name="Shape 125"/>
          <p:cNvSpPr/>
          <p:nvPr/>
        </p:nvSpPr>
        <p:spPr>
          <a:xfrm>
            <a:off x="502990" y="7419231"/>
            <a:ext cx="12213583" cy="73145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defRPr sz="3200"/>
            </a:lvl1pPr>
          </a:lstStyle>
          <a:p>
            <a:r>
              <a:rPr dirty="0">
                <a:latin typeface="AR P顏眞楷書体H" panose="03000900000000000000" pitchFamily="66" charset="-128"/>
                <a:ea typeface="AR P顏眞楷書体H" panose="03000900000000000000" pitchFamily="66" charset="-128"/>
              </a:rPr>
              <a:t>「</a:t>
            </a:r>
            <a:r>
              <a:rPr dirty="0" err="1">
                <a:latin typeface="AR P顏眞楷書体H" panose="03000900000000000000" pitchFamily="66" charset="-128"/>
                <a:ea typeface="AR P顏眞楷書体H" panose="03000900000000000000" pitchFamily="66" charset="-128"/>
              </a:rPr>
              <a:t>ぼくたち、大きくなっても、ずっと友だちでいるんだ</a:t>
            </a:r>
            <a:r>
              <a:rPr lang="ja-JP" altLang="en-US" dirty="0">
                <a:latin typeface="AR P顏眞楷書体H" panose="03000900000000000000" pitchFamily="66" charset="-128"/>
                <a:ea typeface="AR P顏眞楷書体H" panose="03000900000000000000" pitchFamily="66" charset="-128"/>
              </a:rPr>
              <a:t>！</a:t>
            </a:r>
            <a:r>
              <a:rPr dirty="0">
                <a:latin typeface="AR P顏眞楷書体H" panose="03000900000000000000" pitchFamily="66" charset="-128"/>
                <a:ea typeface="AR P顏眞楷書体H" panose="03000900000000000000" pitchFamily="66" charset="-128"/>
              </a:rPr>
              <a:t>」</a:t>
            </a:r>
          </a:p>
        </p:txBody>
      </p:sp>
      <p:sp>
        <p:nvSpPr>
          <p:cNvPr id="126" name="Shape 126"/>
          <p:cNvSpPr/>
          <p:nvPr/>
        </p:nvSpPr>
        <p:spPr>
          <a:xfrm>
            <a:off x="2750328" y="8008146"/>
            <a:ext cx="7504144" cy="7007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defRPr sz="3200"/>
            </a:lvl1pPr>
          </a:lstStyle>
          <a:p>
            <a:r>
              <a:rPr dirty="0" err="1">
                <a:ea typeface="ＪＳＰゴシック" panose="020B0600000101010101" pitchFamily="50" charset="-128"/>
              </a:rPr>
              <a:t>ぼくは得意そうに答えたものだ</a:t>
            </a:r>
            <a:r>
              <a:rPr dirty="0">
                <a:ea typeface="ＪＳＰゴシック" panose="020B0600000101010101" pitchFamily="50" charset="-128"/>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2"/>
                                        </p:tgtEl>
                                        <p:attrNameLst>
                                          <p:attrName>style.visibility</p:attrName>
                                        </p:attrNameLst>
                                      </p:cBhvr>
                                      <p:to>
                                        <p:strVal val="visible"/>
                                      </p:to>
                                    </p:set>
                                    <p:animEffect transition="in" filter="dissolve">
                                      <p:cBhvr>
                                        <p:cTn id="7" dur="275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23"/>
                                        </p:tgtEl>
                                        <p:attrNameLst>
                                          <p:attrName>style.visibility</p:attrName>
                                        </p:attrNameLst>
                                      </p:cBhvr>
                                      <p:to>
                                        <p:strVal val="visible"/>
                                      </p:to>
                                    </p:set>
                                    <p:animEffect transition="in" filter="dissolve">
                                      <p:cBhvr>
                                        <p:cTn id="12" dur="2500"/>
                                        <p:tgtEl>
                                          <p:spTgt spid="1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24"/>
                                        </p:tgtEl>
                                        <p:attrNameLst>
                                          <p:attrName>style.visibility</p:attrName>
                                        </p:attrNameLst>
                                      </p:cBhvr>
                                      <p:to>
                                        <p:strVal val="visible"/>
                                      </p:to>
                                    </p:set>
                                    <p:animEffect transition="in" filter="dissolve">
                                      <p:cBhvr>
                                        <p:cTn id="17" dur="2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125"/>
                                        </p:tgtEl>
                                        <p:attrNameLst>
                                          <p:attrName>style.visibility</p:attrName>
                                        </p:attrNameLst>
                                      </p:cBhvr>
                                      <p:to>
                                        <p:strVal val="visible"/>
                                      </p:to>
                                    </p:set>
                                    <p:animEffect transition="in" filter="dissolve">
                                      <p:cBhvr>
                                        <p:cTn id="22" dur="2500"/>
                                        <p:tgtEl>
                                          <p:spTgt spid="1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126"/>
                                        </p:tgtEl>
                                        <p:attrNameLst>
                                          <p:attrName>style.visibility</p:attrName>
                                        </p:attrNameLst>
                                      </p:cBhvr>
                                      <p:to>
                                        <p:strVal val="visible"/>
                                      </p:to>
                                    </p:set>
                                    <p:animEffect transition="in" filter="dissolve">
                                      <p:cBhvr>
                                        <p:cTn id="27" dur="2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animBg="1" advAuto="0"/>
      <p:bldP spid="123" grpId="2" animBg="1" advAuto="0"/>
      <p:bldP spid="124" grpId="3" animBg="1" advAuto="0"/>
      <p:bldP spid="125" grpId="4" animBg="1" advAuto="0"/>
      <p:bldP spid="126" grpId="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subTitle" sz="quarter" idx="1"/>
          </p:nvPr>
        </p:nvSpPr>
        <p:spPr>
          <a:xfrm>
            <a:off x="1162618" y="2942934"/>
            <a:ext cx="10464801" cy="1130301"/>
          </a:xfrm>
          <a:prstGeom prst="rect">
            <a:avLst/>
          </a:prstGeom>
        </p:spPr>
        <p:txBody>
          <a:bodyPr/>
          <a:lstStyle/>
          <a:p>
            <a:r>
              <a:rPr dirty="0">
                <a:ea typeface="ＪＳＰゴシック" panose="020B0600000101010101" pitchFamily="50" charset="-128"/>
              </a:rPr>
              <a:t>あれは、三年生の</a:t>
            </a:r>
            <a:r>
              <a:rPr sz="3600" dirty="0">
                <a:ea typeface="ＪＳＰゴシック" panose="020B0600000101010101" pitchFamily="50" charset="-128"/>
              </a:rPr>
              <a:t>1</a:t>
            </a:r>
            <a:r>
              <a:rPr dirty="0">
                <a:ea typeface="ＪＳＰゴシック" panose="020B0600000101010101" pitchFamily="50" charset="-128"/>
              </a:rPr>
              <a:t>学期のことだった。</a:t>
            </a:r>
          </a:p>
        </p:txBody>
      </p:sp>
      <p:sp>
        <p:nvSpPr>
          <p:cNvPr id="129" name="Shape 129"/>
          <p:cNvSpPr/>
          <p:nvPr/>
        </p:nvSpPr>
        <p:spPr>
          <a:xfrm>
            <a:off x="1270000" y="4769844"/>
            <a:ext cx="10464800" cy="138341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defRPr sz="3200"/>
            </a:pPr>
            <a:r>
              <a:rPr dirty="0" err="1">
                <a:ea typeface="ＪＳＰゴシック" panose="020B0600000101010101" pitchFamily="50" charset="-128"/>
              </a:rPr>
              <a:t>正一が、突然、体の筋肉がだんだん弱くなって</a:t>
            </a:r>
            <a:r>
              <a:rPr dirty="0">
                <a:ea typeface="ＪＳＰゴシック" panose="020B0600000101010101" pitchFamily="50" charset="-128"/>
              </a:rPr>
              <a:t>、</a:t>
            </a:r>
          </a:p>
          <a:p>
            <a:pPr>
              <a:defRPr sz="3200"/>
            </a:pPr>
            <a:r>
              <a:rPr dirty="0" err="1">
                <a:ea typeface="ＪＳＰゴシック" panose="020B0600000101010101" pitchFamily="50" charset="-128"/>
              </a:rPr>
              <a:t>縮んでいくという難病にかかってしまった</a:t>
            </a:r>
            <a:r>
              <a:rPr dirty="0">
                <a:ea typeface="ＪＳＰゴシック" panose="020B0600000101010101" pitchFamily="50" charset="-128"/>
              </a:rPr>
              <a:t>。</a:t>
            </a: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29"/>
                                        </p:tgtEl>
                                        <p:attrNameLst>
                                          <p:attrName>style.visibility</p:attrName>
                                        </p:attrNameLst>
                                      </p:cBhvr>
                                      <p:to>
                                        <p:strVal val="visible"/>
                                      </p:to>
                                    </p:set>
                                    <p:anim calcmode="lin" valueType="num">
                                      <p:cBhvr>
                                        <p:cTn id="7" dur="2500" fill="hold"/>
                                        <p:tgtEl>
                                          <p:spTgt spid="129"/>
                                        </p:tgtEl>
                                        <p:attrNameLst>
                                          <p:attrName>ppt_w</p:attrName>
                                        </p:attrNameLst>
                                      </p:cBhvr>
                                      <p:tavLst>
                                        <p:tav tm="0">
                                          <p:val>
                                            <p:fltVal val="0"/>
                                          </p:val>
                                        </p:tav>
                                        <p:tav tm="100000">
                                          <p:val>
                                            <p:strVal val="#ppt_w"/>
                                          </p:val>
                                        </p:tav>
                                      </p:tavLst>
                                    </p:anim>
                                    <p:anim calcmode="lin" valueType="num">
                                      <p:cBhvr>
                                        <p:cTn id="8" dur="2500" fill="hold"/>
                                        <p:tgtEl>
                                          <p:spTgt spid="1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1270000" y="3521630"/>
            <a:ext cx="10464800" cy="271034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defRPr sz="3200"/>
            </a:pPr>
            <a:r>
              <a:rPr dirty="0" err="1">
                <a:ea typeface="ＪＳＰゴシック" panose="020B0600000101010101" pitchFamily="50" charset="-128"/>
              </a:rPr>
              <a:t>その秋、正一は親せきのすすめで、九州の療養所に入院することになった</a:t>
            </a:r>
            <a:r>
              <a:rPr dirty="0">
                <a:ea typeface="ＪＳＰゴシック" panose="020B0600000101010101" pitchFamily="50" charset="-128"/>
              </a:rPr>
              <a:t>。</a:t>
            </a:r>
          </a:p>
          <a:p>
            <a:pPr>
              <a:defRPr sz="3200"/>
            </a:pPr>
            <a:r>
              <a:rPr dirty="0" err="1">
                <a:ea typeface="ＪＳＰゴシック" panose="020B0600000101010101" pitchFamily="50" charset="-128"/>
              </a:rPr>
              <a:t>その療養所の中には学校があり、療養しながら勉強ができるということだった</a:t>
            </a:r>
            <a:r>
              <a:rPr dirty="0"/>
              <a:t>。</a:t>
            </a: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subTitle" sz="quarter" idx="1"/>
          </p:nvPr>
        </p:nvSpPr>
        <p:spPr>
          <a:xfrm>
            <a:off x="1270000" y="4875798"/>
            <a:ext cx="10464800" cy="1130301"/>
          </a:xfrm>
          <a:prstGeom prst="rect">
            <a:avLst/>
          </a:prstGeom>
        </p:spPr>
        <p:txBody>
          <a:bodyPr/>
          <a:lstStyle/>
          <a:p>
            <a:r>
              <a:rPr dirty="0" err="1">
                <a:ea typeface="ＪＳＰゴシック" panose="020B0600000101010101" pitchFamily="50" charset="-128"/>
              </a:rPr>
              <a:t>正一はこれからの療養生活を考えているのか</a:t>
            </a:r>
            <a:r>
              <a:rPr dirty="0">
                <a:ea typeface="ＪＳＰゴシック" panose="020B0600000101010101" pitchFamily="50" charset="-128"/>
              </a:rPr>
              <a:t>、</a:t>
            </a:r>
          </a:p>
          <a:p>
            <a:r>
              <a:rPr dirty="0" err="1">
                <a:ea typeface="ＪＳＰゴシック" panose="020B0600000101010101" pitchFamily="50" charset="-128"/>
              </a:rPr>
              <a:t>あまり元気がなかった</a:t>
            </a:r>
            <a:r>
              <a:rPr dirty="0">
                <a:ea typeface="ＪＳＰゴシック" panose="020B0600000101010101" pitchFamily="50" charset="-128"/>
              </a:rPr>
              <a:t>。</a:t>
            </a:r>
          </a:p>
        </p:txBody>
      </p:sp>
      <p:sp>
        <p:nvSpPr>
          <p:cNvPr id="134" name="Shape 134"/>
          <p:cNvSpPr/>
          <p:nvPr/>
        </p:nvSpPr>
        <p:spPr>
          <a:xfrm>
            <a:off x="1270000" y="3257062"/>
            <a:ext cx="10464800" cy="1130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defRPr sz="3200"/>
            </a:pPr>
            <a:r>
              <a:rPr dirty="0" err="1">
                <a:ea typeface="ＪＳＰゴシック" panose="020B0600000101010101" pitchFamily="50" charset="-128"/>
              </a:rPr>
              <a:t>正一が九州へ出発する日</a:t>
            </a:r>
            <a:r>
              <a:rPr dirty="0">
                <a:ea typeface="ＪＳＰゴシック" panose="020B0600000101010101" pitchFamily="50" charset="-128"/>
              </a:rPr>
              <a:t>、</a:t>
            </a:r>
          </a:p>
          <a:p>
            <a:pPr>
              <a:defRPr sz="3200"/>
            </a:pPr>
            <a:r>
              <a:rPr dirty="0" err="1">
                <a:ea typeface="ＪＳＰゴシック" panose="020B0600000101010101" pitchFamily="50" charset="-128"/>
              </a:rPr>
              <a:t>ぼくは両親と東京駅まで見送りに行った</a:t>
            </a:r>
            <a:r>
              <a:rPr dirty="0"/>
              <a:t>。</a:t>
            </a:r>
          </a:p>
        </p:txBody>
      </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3"/>
                                        </p:tgtEl>
                                        <p:attrNameLst>
                                          <p:attrName>style.visibility</p:attrName>
                                        </p:attrNameLst>
                                      </p:cBhvr>
                                      <p:to>
                                        <p:strVal val="visible"/>
                                      </p:to>
                                    </p:set>
                                    <p:animEffect transition="in" filter="dissolve">
                                      <p:cBhvr>
                                        <p:cTn id="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496F9757-8414-4A31-9128-E919DC4906BE-L0-001.jpeg"/>
          <p:cNvPicPr>
            <a:picLocks noChangeAspect="1"/>
          </p:cNvPicPr>
          <p:nvPr/>
        </p:nvPicPr>
        <p:blipFill>
          <a:blip r:embed="rId2"/>
          <a:stretch>
            <a:fillRect/>
          </a:stretch>
        </p:blipFill>
        <p:spPr>
          <a:xfrm>
            <a:off x="5616388" y="-1"/>
            <a:ext cx="8521707" cy="9753601"/>
          </a:xfrm>
          <a:prstGeom prst="rect">
            <a:avLst/>
          </a:prstGeom>
          <a:ln w="12700">
            <a:miter lim="400000"/>
          </a:ln>
        </p:spPr>
      </p:pic>
      <p:sp>
        <p:nvSpPr>
          <p:cNvPr id="137" name="Shape 137"/>
          <p:cNvSpPr>
            <a:spLocks noGrp="1"/>
          </p:cNvSpPr>
          <p:nvPr>
            <p:ph type="subTitle" sz="quarter" idx="1"/>
          </p:nvPr>
        </p:nvSpPr>
        <p:spPr>
          <a:xfrm>
            <a:off x="88805" y="1546977"/>
            <a:ext cx="10464801" cy="1935661"/>
          </a:xfrm>
          <a:prstGeom prst="rect">
            <a:avLst/>
          </a:prstGeom>
        </p:spPr>
        <p:txBody>
          <a:bodyPr>
            <a:normAutofit lnSpcReduction="10000"/>
          </a:bodyPr>
          <a:lstStyle/>
          <a:p>
            <a:pPr algn="l"/>
            <a:r>
              <a:rPr dirty="0" err="1">
                <a:ea typeface="ＪＳＰゴシック" panose="020B0600000101010101" pitchFamily="50" charset="-128"/>
              </a:rPr>
              <a:t>ぼくはわざと明るく</a:t>
            </a:r>
            <a:r>
              <a:rPr dirty="0">
                <a:ea typeface="ＪＳＰゴシック" panose="020B0600000101010101" pitchFamily="50" charset="-128"/>
              </a:rPr>
              <a:t>、</a:t>
            </a:r>
            <a:endParaRPr lang="en-US" dirty="0">
              <a:ea typeface="ＪＳＰゴシック" panose="020B0600000101010101" pitchFamily="50" charset="-128"/>
            </a:endParaRPr>
          </a:p>
          <a:p>
            <a:pPr algn="l"/>
            <a:endParaRPr dirty="0">
              <a:ea typeface="ＪＳＰゴシック" panose="020B0600000101010101" pitchFamily="50" charset="-128"/>
            </a:endParaRPr>
          </a:p>
          <a:p>
            <a:pPr algn="l"/>
            <a:r>
              <a:rPr dirty="0">
                <a:latin typeface="AR P顏眞楷書体H" panose="03000900000000000000" pitchFamily="66" charset="-128"/>
                <a:ea typeface="AR P顏眞楷書体H" panose="03000900000000000000" pitchFamily="66" charset="-128"/>
              </a:rPr>
              <a:t>「</a:t>
            </a:r>
            <a:r>
              <a:rPr dirty="0" err="1">
                <a:latin typeface="AR P顏眞楷書体H" panose="03000900000000000000" pitchFamily="66" charset="-128"/>
                <a:ea typeface="AR P顏眞楷書体H" panose="03000900000000000000" pitchFamily="66" charset="-128"/>
              </a:rPr>
              <a:t>正ちゃん</a:t>
            </a:r>
            <a:r>
              <a:rPr lang="ja-JP" altLang="en-US" dirty="0">
                <a:latin typeface="AR P顏眞楷書体H" panose="03000900000000000000" pitchFamily="66" charset="-128"/>
                <a:ea typeface="AR P顏眞楷書体H" panose="03000900000000000000" pitchFamily="66" charset="-128"/>
              </a:rPr>
              <a:t>、</a:t>
            </a:r>
            <a:r>
              <a:rPr dirty="0" err="1">
                <a:latin typeface="AR P顏眞楷書体H" panose="03000900000000000000" pitchFamily="66" charset="-128"/>
                <a:ea typeface="AR P顏眞楷書体H" panose="03000900000000000000" pitchFamily="66" charset="-128"/>
              </a:rPr>
              <a:t>病気なんかに負けないでね</a:t>
            </a:r>
            <a:r>
              <a:rPr dirty="0">
                <a:latin typeface="AR P顏眞楷書体H" panose="03000900000000000000" pitchFamily="66" charset="-128"/>
                <a:ea typeface="AR P顏眞楷書体H" panose="03000900000000000000" pitchFamily="66" charset="-128"/>
              </a:rPr>
              <a:t>。</a:t>
            </a:r>
          </a:p>
          <a:p>
            <a:pPr algn="l"/>
            <a:r>
              <a:rPr dirty="0" err="1">
                <a:latin typeface="AR P顏眞楷書体H" panose="03000900000000000000" pitchFamily="66" charset="-128"/>
                <a:ea typeface="AR P顏眞楷書体H" panose="03000900000000000000" pitchFamily="66" charset="-128"/>
              </a:rPr>
              <a:t>ぼく、きっと、手紙書くよ</a:t>
            </a:r>
            <a:r>
              <a:rPr dirty="0">
                <a:latin typeface="AR P顏眞楷書体H" panose="03000900000000000000" pitchFamily="66" charset="-128"/>
                <a:ea typeface="AR P顏眞楷書体H" panose="03000900000000000000" pitchFamily="66" charset="-128"/>
              </a:rPr>
              <a:t>。」</a:t>
            </a:r>
          </a:p>
        </p:txBody>
      </p:sp>
      <p:sp>
        <p:nvSpPr>
          <p:cNvPr id="138" name="Shape 138"/>
          <p:cNvSpPr/>
          <p:nvPr/>
        </p:nvSpPr>
        <p:spPr>
          <a:xfrm>
            <a:off x="88805" y="3579155"/>
            <a:ext cx="10464801" cy="25952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fontScale="92500" lnSpcReduction="10000"/>
          </a:bodyPr>
          <a:lstStyle/>
          <a:p>
            <a:pPr algn="l">
              <a:defRPr sz="3200"/>
            </a:pPr>
            <a:r>
              <a:rPr dirty="0" err="1">
                <a:ea typeface="ＪＳＰゴシック" panose="020B0600000101010101" pitchFamily="50" charset="-128"/>
              </a:rPr>
              <a:t>と言うと、正一もうれしそうに</a:t>
            </a:r>
            <a:r>
              <a:rPr dirty="0">
                <a:ea typeface="ＪＳＰゴシック" panose="020B0600000101010101" pitchFamily="50" charset="-128"/>
              </a:rPr>
              <a:t>、</a:t>
            </a:r>
            <a:endParaRPr lang="en-US" dirty="0">
              <a:ea typeface="ＪＳＰゴシック" panose="020B0600000101010101" pitchFamily="50" charset="-128"/>
            </a:endParaRPr>
          </a:p>
          <a:p>
            <a:pPr algn="l">
              <a:defRPr sz="3200"/>
            </a:pPr>
            <a:endParaRPr dirty="0">
              <a:ea typeface="ＪＳＰゴシック" panose="020B0600000101010101" pitchFamily="50" charset="-128"/>
            </a:endParaRPr>
          </a:p>
          <a:p>
            <a:pPr algn="l">
              <a:defRPr sz="3200"/>
            </a:pPr>
            <a:r>
              <a:rPr dirty="0">
                <a:latin typeface="AR P顏眞楷書体H" panose="03000900000000000000" pitchFamily="66" charset="-128"/>
                <a:ea typeface="AR P顏眞楷書体H" panose="03000900000000000000" pitchFamily="66" charset="-128"/>
              </a:rPr>
              <a:t>「</a:t>
            </a:r>
            <a:r>
              <a:rPr dirty="0" err="1">
                <a:latin typeface="AR P顏眞楷書体H" panose="03000900000000000000" pitchFamily="66" charset="-128"/>
                <a:ea typeface="AR P顏眞楷書体H" panose="03000900000000000000" pitchFamily="66" charset="-128"/>
              </a:rPr>
              <a:t>うん、ありがとう。ぼくも手紙書くよ</a:t>
            </a:r>
            <a:r>
              <a:rPr dirty="0">
                <a:latin typeface="AR P顏眞楷書体H" panose="03000900000000000000" pitchFamily="66" charset="-128"/>
                <a:ea typeface="AR P顏眞楷書体H" panose="03000900000000000000" pitchFamily="66" charset="-128"/>
              </a:rPr>
              <a:t>。</a:t>
            </a:r>
          </a:p>
          <a:p>
            <a:pPr algn="l">
              <a:defRPr sz="3200"/>
            </a:pPr>
            <a:r>
              <a:rPr dirty="0" err="1">
                <a:latin typeface="AR P顏眞楷書体H" panose="03000900000000000000" pitchFamily="66" charset="-128"/>
                <a:ea typeface="AR P顏眞楷書体H" panose="03000900000000000000" pitchFamily="66" charset="-128"/>
              </a:rPr>
              <a:t>運動会のかけっこ、がんばってね</a:t>
            </a:r>
            <a:r>
              <a:rPr dirty="0">
                <a:latin typeface="AR P顏眞楷書体H" panose="03000900000000000000" pitchFamily="66" charset="-128"/>
                <a:ea typeface="AR P顏眞楷書体H" panose="03000900000000000000" pitchFamily="66" charset="-128"/>
              </a:rPr>
              <a:t>。」</a:t>
            </a:r>
          </a:p>
          <a:p>
            <a:pPr algn="l">
              <a:defRPr sz="3200"/>
            </a:pPr>
            <a:endParaRPr lang="en-US" dirty="0"/>
          </a:p>
          <a:p>
            <a:pPr algn="l">
              <a:defRPr sz="3200"/>
            </a:pPr>
            <a:r>
              <a:rPr dirty="0" err="1">
                <a:ea typeface="ＪＳＰゴシック" panose="020B0600000101010101" pitchFamily="50" charset="-128"/>
              </a:rPr>
              <a:t>と言って、列車に乗り込んだ</a:t>
            </a:r>
            <a:r>
              <a:rPr dirty="0">
                <a:ea typeface="ＪＳＰゴシック" panose="020B0600000101010101" pitchFamily="50" charset="-128"/>
              </a:rPr>
              <a:t>。</a:t>
            </a:r>
          </a:p>
        </p:txBody>
      </p:sp>
      <p:sp>
        <p:nvSpPr>
          <p:cNvPr id="139" name="Shape 139"/>
          <p:cNvSpPr/>
          <p:nvPr/>
        </p:nvSpPr>
        <p:spPr>
          <a:xfrm>
            <a:off x="-1" y="7247965"/>
            <a:ext cx="8794377" cy="16674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3200"/>
            </a:pPr>
            <a:endParaRPr lang="en-US" dirty="0"/>
          </a:p>
          <a:p>
            <a:pPr algn="l">
              <a:defRPr sz="3200"/>
            </a:pPr>
            <a:r>
              <a:rPr lang="ja-JP" altLang="en-US" dirty="0">
                <a:ea typeface="ＪＳＰゴシック" panose="020B0600000101010101" pitchFamily="50" charset="-128"/>
              </a:rPr>
              <a:t>　</a:t>
            </a:r>
            <a:r>
              <a:rPr dirty="0" err="1">
                <a:ea typeface="ＪＳＰゴシック" panose="020B0600000101010101" pitchFamily="50" charset="-128"/>
              </a:rPr>
              <a:t>ぼくは正一の乗った列車が見えなくなるまで</a:t>
            </a:r>
            <a:r>
              <a:rPr dirty="0">
                <a:ea typeface="ＪＳＰゴシック" panose="020B0600000101010101" pitchFamily="50" charset="-128"/>
              </a:rPr>
              <a:t>、</a:t>
            </a:r>
            <a:endParaRPr lang="en-US" dirty="0">
              <a:ea typeface="ＪＳＰゴシック" panose="020B0600000101010101" pitchFamily="50" charset="-128"/>
            </a:endParaRPr>
          </a:p>
          <a:p>
            <a:pPr algn="l">
              <a:defRPr sz="3200"/>
            </a:pPr>
            <a:r>
              <a:rPr dirty="0" err="1">
                <a:ea typeface="ＪＳＰゴシック" panose="020B0600000101010101" pitchFamily="50" charset="-128"/>
              </a:rPr>
              <a:t>いつまでもいつまでも手を振っていた</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7"/>
                                        </p:tgtEl>
                                        <p:attrNameLst>
                                          <p:attrName>style.visibility</p:attrName>
                                        </p:attrNameLst>
                                      </p:cBhvr>
                                      <p:to>
                                        <p:strVal val="visible"/>
                                      </p:to>
                                    </p:set>
                                    <p:animEffect transition="in" filter="dissolve">
                                      <p:cBhvr>
                                        <p:cTn id="7" dur="10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136"/>
                                        </p:tgtEl>
                                        <p:attrNameLst>
                                          <p:attrName>style.visibility</p:attrName>
                                        </p:attrNameLst>
                                      </p:cBhvr>
                                      <p:to>
                                        <p:strVal val="visible"/>
                                      </p:to>
                                    </p:set>
                                    <p:anim calcmode="lin" valueType="num">
                                      <p:cBhvr>
                                        <p:cTn id="12" dur="2500" fill="hold"/>
                                        <p:tgtEl>
                                          <p:spTgt spid="136"/>
                                        </p:tgtEl>
                                        <p:attrNameLst>
                                          <p:attrName>ppt_w</p:attrName>
                                        </p:attrNameLst>
                                      </p:cBhvr>
                                      <p:tavLst>
                                        <p:tav tm="0">
                                          <p:val>
                                            <p:fltVal val="0"/>
                                          </p:val>
                                        </p:tav>
                                        <p:tav tm="100000">
                                          <p:val>
                                            <p:strVal val="#ppt_w"/>
                                          </p:val>
                                        </p:tav>
                                      </p:tavLst>
                                    </p:anim>
                                    <p:anim calcmode="lin" valueType="num">
                                      <p:cBhvr>
                                        <p:cTn id="13" dur="2500" fill="hold"/>
                                        <p:tgtEl>
                                          <p:spTgt spid="136"/>
                                        </p:tgtEl>
                                        <p:attrNameLst>
                                          <p:attrName>ppt_h</p:attrName>
                                        </p:attrNameLst>
                                      </p:cBhvr>
                                      <p:tavLst>
                                        <p:tav tm="0">
                                          <p:val>
                                            <p:fltVal val="0"/>
                                          </p:val>
                                        </p:tav>
                                        <p:tav tm="100000">
                                          <p:val>
                                            <p:strVal val="#ppt_h"/>
                                          </p:val>
                                        </p:tav>
                                      </p:tavLst>
                                    </p:anim>
                                  </p:childTnLst>
                                </p:cTn>
                              </p:par>
                            </p:childTnLst>
                          </p:cTn>
                        </p:par>
                        <p:par>
                          <p:cTn id="14" fill="hold">
                            <p:stCondLst>
                              <p:cond delay="2500"/>
                            </p:stCondLst>
                            <p:childTnLst>
                              <p:par>
                                <p:cTn id="15" presetID="9" presetClass="entr" fill="hold" grpId="3" nodeType="afterEffect">
                                  <p:stCondLst>
                                    <p:cond delay="0"/>
                                  </p:stCondLst>
                                  <p:iterate>
                                    <p:tmAbs val="0"/>
                                  </p:iterate>
                                  <p:childTnLst>
                                    <p:set>
                                      <p:cBhvr>
                                        <p:cTn id="16" fill="hold"/>
                                        <p:tgtEl>
                                          <p:spTgt spid="138"/>
                                        </p:tgtEl>
                                        <p:attrNameLst>
                                          <p:attrName>style.visibility</p:attrName>
                                        </p:attrNameLst>
                                      </p:cBhvr>
                                      <p:to>
                                        <p:strVal val="visible"/>
                                      </p:to>
                                    </p:set>
                                    <p:animEffect transition="in" filter="dissolve">
                                      <p:cBhvr>
                                        <p:cTn id="17" dur="2500"/>
                                        <p:tgtEl>
                                          <p:spTgt spid="13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139"/>
                                        </p:tgtEl>
                                        <p:attrNameLst>
                                          <p:attrName>style.visibility</p:attrName>
                                        </p:attrNameLst>
                                      </p:cBhvr>
                                      <p:to>
                                        <p:strVal val="visible"/>
                                      </p:to>
                                    </p:set>
                                    <p:animEffect transition="in" filter="dissolve">
                                      <p:cBhvr>
                                        <p:cTn id="22" dur="2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2" animBg="1" advAuto="0"/>
      <p:bldP spid="137" grpId="1" animBg="1" advAuto="0"/>
      <p:bldP spid="138" grpId="3" animBg="1" advAuto="0"/>
      <p:bldP spid="139" grpId="4"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subTitle" sz="quarter" idx="1"/>
          </p:nvPr>
        </p:nvSpPr>
        <p:spPr>
          <a:xfrm>
            <a:off x="1469422" y="1654358"/>
            <a:ext cx="10464801" cy="677392"/>
          </a:xfrm>
          <a:prstGeom prst="rect">
            <a:avLst/>
          </a:prstGeom>
        </p:spPr>
        <p:txBody>
          <a:bodyPr/>
          <a:lstStyle/>
          <a:p>
            <a:r>
              <a:rPr dirty="0" err="1">
                <a:ea typeface="ＪＳＰゴシック" panose="020B0600000101010101" pitchFamily="50" charset="-128"/>
              </a:rPr>
              <a:t>それから、ぼくと正一の文通が始まった</a:t>
            </a:r>
            <a:r>
              <a:rPr dirty="0">
                <a:ea typeface="ＪＳＰゴシック" panose="020B0600000101010101" pitchFamily="50" charset="-128"/>
              </a:rPr>
              <a:t>。</a:t>
            </a:r>
          </a:p>
        </p:txBody>
      </p:sp>
      <p:sp>
        <p:nvSpPr>
          <p:cNvPr id="142" name="Shape 142"/>
          <p:cNvSpPr/>
          <p:nvPr/>
        </p:nvSpPr>
        <p:spPr>
          <a:xfrm>
            <a:off x="96474" y="2336810"/>
            <a:ext cx="12811851" cy="445145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defRPr sz="3200"/>
            </a:pPr>
            <a:r>
              <a:rPr dirty="0" err="1">
                <a:ea typeface="ＪＳＰゴシック" panose="020B0600000101010101" pitchFamily="50" charset="-128"/>
              </a:rPr>
              <a:t>正一の手紙には、療養所での生活がくわしく書かれていた</a:t>
            </a:r>
            <a:r>
              <a:rPr dirty="0">
                <a:ea typeface="ＪＳＰゴシック" panose="020B0600000101010101" pitchFamily="50" charset="-128"/>
              </a:rPr>
              <a:t>。</a:t>
            </a:r>
            <a:endParaRPr lang="en-US" dirty="0">
              <a:ea typeface="ＪＳＰゴシック" panose="020B0600000101010101" pitchFamily="50" charset="-128"/>
            </a:endParaRPr>
          </a:p>
          <a:p>
            <a:pPr>
              <a:defRPr sz="3200"/>
            </a:pPr>
            <a:endParaRPr lang="en-US" dirty="0">
              <a:ea typeface="ＪＳＰゴシック" panose="020B0600000101010101" pitchFamily="50" charset="-128"/>
            </a:endParaRPr>
          </a:p>
          <a:p>
            <a:pPr algn="l">
              <a:defRPr sz="3200"/>
            </a:pPr>
            <a:r>
              <a:rPr lang="ja-JP" altLang="en-US" dirty="0">
                <a:ea typeface="ＪＳＰゴシック" panose="020B0600000101010101" pitchFamily="50" charset="-128"/>
              </a:rPr>
              <a:t>　　　　　　</a:t>
            </a:r>
            <a:r>
              <a:rPr dirty="0" err="1">
                <a:ea typeface="ＪＳＰゴシック" panose="020B0600000101010101" pitchFamily="50" charset="-128"/>
              </a:rPr>
              <a:t>だんだん足の筋肉が弱くなって</a:t>
            </a:r>
            <a:r>
              <a:rPr dirty="0">
                <a:ea typeface="ＪＳＰゴシック" panose="020B0600000101010101" pitchFamily="50" charset="-128"/>
              </a:rPr>
              <a:t>、</a:t>
            </a:r>
          </a:p>
          <a:p>
            <a:pPr>
              <a:defRPr sz="3200"/>
            </a:pPr>
            <a:r>
              <a:rPr lang="ja-JP" altLang="en-US" dirty="0">
                <a:ea typeface="ＪＳＰゴシック" panose="020B0600000101010101" pitchFamily="50" charset="-128"/>
              </a:rPr>
              <a:t>　</a:t>
            </a:r>
            <a:r>
              <a:rPr dirty="0" err="1">
                <a:ea typeface="ＪＳＰゴシック" panose="020B0600000101010101" pitchFamily="50" charset="-128"/>
              </a:rPr>
              <a:t>自由に走り回ることができなくなったこと</a:t>
            </a:r>
            <a:r>
              <a:rPr dirty="0">
                <a:ea typeface="ＪＳＰゴシック" panose="020B0600000101010101" pitchFamily="50" charset="-128"/>
              </a:rPr>
              <a:t>、</a:t>
            </a:r>
          </a:p>
          <a:p>
            <a:pPr>
              <a:defRPr sz="3200"/>
            </a:pPr>
            <a:r>
              <a:rPr dirty="0" err="1">
                <a:ea typeface="ＪＳＰゴシック" panose="020B0600000101010101" pitchFamily="50" charset="-128"/>
              </a:rPr>
              <a:t>看護</a:t>
            </a:r>
            <a:r>
              <a:rPr lang="ja-JP" altLang="en-US" dirty="0">
                <a:ea typeface="ＪＳＰゴシック" panose="020B0600000101010101" pitchFamily="50" charset="-128"/>
              </a:rPr>
              <a:t>師</a:t>
            </a:r>
            <a:r>
              <a:rPr dirty="0" err="1">
                <a:ea typeface="ＪＳＰゴシック" panose="020B0600000101010101" pitchFamily="50" charset="-128"/>
              </a:rPr>
              <a:t>さんが一生懸命に世話をしてくれること</a:t>
            </a:r>
            <a:r>
              <a:rPr dirty="0">
                <a:ea typeface="ＪＳＰゴシック" panose="020B0600000101010101" pitchFamily="50" charset="-128"/>
              </a:rPr>
              <a:t>、</a:t>
            </a:r>
            <a:endParaRPr lang="en-US" dirty="0">
              <a:ea typeface="ＪＳＰゴシック" panose="020B0600000101010101" pitchFamily="50" charset="-128"/>
            </a:endParaRPr>
          </a:p>
          <a:p>
            <a:pPr algn="l">
              <a:defRPr sz="3200"/>
            </a:pPr>
            <a:r>
              <a:rPr lang="ja-JP" altLang="en-US" dirty="0">
                <a:ea typeface="ＪＳＰゴシック" panose="020B0600000101010101" pitchFamily="50" charset="-128"/>
              </a:rPr>
              <a:t>　　　　　</a:t>
            </a:r>
            <a:r>
              <a:rPr dirty="0" err="1">
                <a:ea typeface="ＪＳＰゴシック" panose="020B0600000101010101" pitchFamily="50" charset="-128"/>
              </a:rPr>
              <a:t>毎日、院内の学校に通っていること</a:t>
            </a:r>
            <a:r>
              <a:rPr dirty="0">
                <a:ea typeface="ＪＳＰゴシック" panose="020B0600000101010101" pitchFamily="50" charset="-128"/>
              </a:rPr>
              <a:t>、</a:t>
            </a:r>
          </a:p>
          <a:p>
            <a:pPr>
              <a:defRPr sz="3200"/>
            </a:pPr>
            <a:r>
              <a:rPr lang="ja-JP" altLang="en-US" dirty="0">
                <a:ea typeface="ＪＳＰゴシック" panose="020B0600000101010101" pitchFamily="50" charset="-128"/>
              </a:rPr>
              <a:t>　　　　　</a:t>
            </a:r>
            <a:r>
              <a:rPr dirty="0" err="1">
                <a:ea typeface="ＪＳＰゴシック" panose="020B0600000101010101" pitchFamily="50" charset="-128"/>
              </a:rPr>
              <a:t>そこには、正一と同じように療養しながら勉強している子</a:t>
            </a:r>
            <a:endParaRPr lang="en-US" dirty="0">
              <a:ea typeface="ＪＳＰゴシック" panose="020B0600000101010101" pitchFamily="50" charset="-128"/>
            </a:endParaRPr>
          </a:p>
          <a:p>
            <a:pPr algn="l">
              <a:defRPr sz="3200"/>
            </a:pPr>
            <a:r>
              <a:rPr lang="ja-JP" altLang="en-US" dirty="0">
                <a:ea typeface="ＪＳＰゴシック" panose="020B0600000101010101" pitchFamily="50" charset="-128"/>
              </a:rPr>
              <a:t>　　　　　</a:t>
            </a:r>
            <a:r>
              <a:rPr dirty="0">
                <a:ea typeface="ＪＳＰゴシック" panose="020B0600000101010101" pitchFamily="50" charset="-128"/>
              </a:rPr>
              <a:t>ど</a:t>
            </a:r>
            <a:r>
              <a:rPr lang="ja-JP" altLang="en-US" dirty="0">
                <a:ea typeface="ＪＳＰゴシック" panose="020B0600000101010101" pitchFamily="50" charset="-128"/>
              </a:rPr>
              <a:t>も</a:t>
            </a:r>
            <a:r>
              <a:rPr dirty="0" err="1">
                <a:ea typeface="ＪＳＰゴシック" panose="020B0600000101010101" pitchFamily="50" charset="-128"/>
              </a:rPr>
              <a:t>たちがたくさんいることなどである</a:t>
            </a:r>
            <a:r>
              <a:rPr dirty="0">
                <a:ea typeface="ＪＳＰゴシック" panose="020B0600000101010101" pitchFamily="50" charset="-128"/>
              </a:rPr>
              <a:t>。</a:t>
            </a:r>
          </a:p>
        </p:txBody>
      </p:sp>
      <p:sp>
        <p:nvSpPr>
          <p:cNvPr id="143" name="Shape 143"/>
          <p:cNvSpPr/>
          <p:nvPr/>
        </p:nvSpPr>
        <p:spPr>
          <a:xfrm>
            <a:off x="1270000" y="7207693"/>
            <a:ext cx="10464800" cy="13067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defRPr sz="3200"/>
            </a:pPr>
            <a:r>
              <a:rPr dirty="0">
                <a:latin typeface="AR P顏眞楷書体H" panose="03000900000000000000" pitchFamily="66" charset="-128"/>
                <a:ea typeface="AR P顏眞楷書体H" panose="03000900000000000000" pitchFamily="66" charset="-128"/>
              </a:rPr>
              <a:t>「</a:t>
            </a:r>
            <a:r>
              <a:rPr dirty="0" err="1">
                <a:latin typeface="AR P顏眞楷書体H" panose="03000900000000000000" pitchFamily="66" charset="-128"/>
                <a:ea typeface="AR P顏眞楷書体H" panose="03000900000000000000" pitchFamily="66" charset="-128"/>
              </a:rPr>
              <a:t>もう一度、きみたちとサッカーがしたいな</a:t>
            </a:r>
            <a:r>
              <a:rPr dirty="0">
                <a:latin typeface="AR P顏眞楷書体H" panose="03000900000000000000" pitchFamily="66" charset="-128"/>
                <a:ea typeface="AR P顏眞楷書体H" panose="03000900000000000000" pitchFamily="66" charset="-128"/>
              </a:rPr>
              <a:t>。」</a:t>
            </a:r>
          </a:p>
          <a:p>
            <a:pPr>
              <a:defRPr sz="3200"/>
            </a:pPr>
            <a:r>
              <a:rPr dirty="0" err="1">
                <a:ea typeface="ＪＳＰゴシック" panose="020B0600000101010101" pitchFamily="50" charset="-128"/>
              </a:rPr>
              <a:t>と書いてあった</a:t>
            </a:r>
            <a:r>
              <a:rPr dirty="0">
                <a:ea typeface="ＪＳＰゴシック" panose="020B0600000101010101" pitchFamily="50" charset="-128"/>
              </a:rPr>
              <a:t>。</a:t>
            </a:r>
          </a:p>
        </p:txBody>
      </p:sp>
      <p:sp>
        <p:nvSpPr>
          <p:cNvPr id="144" name="Shape 144"/>
          <p:cNvSpPr/>
          <p:nvPr/>
        </p:nvSpPr>
        <p:spPr>
          <a:xfrm>
            <a:off x="4192306" y="6701280"/>
            <a:ext cx="4620188" cy="6087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defRPr sz="3200"/>
            </a:lvl1pPr>
          </a:lstStyle>
          <a:p>
            <a:r>
              <a:rPr dirty="0" err="1">
                <a:ea typeface="ＪＳＰゴシック" panose="020B0600000101010101" pitchFamily="50" charset="-128"/>
              </a:rPr>
              <a:t>いつも手紙の最後には</a:t>
            </a:r>
            <a:r>
              <a:rPr dirty="0">
                <a:ea typeface="ＪＳＰゴシック" panose="020B0600000101010101" pitchFamily="50" charset="-128"/>
              </a:rPr>
              <a:t>、</a:t>
            </a:r>
          </a:p>
        </p:txBody>
      </p:sp>
    </p:spTree>
  </p:cSld>
  <p:clrMapOvr>
    <a:masterClrMapping/>
  </p:clrMapOvr>
  <mc:AlternateContent xmlns:mc="http://schemas.openxmlformats.org/markup-compatibility/2006" xmlns:p14="http://schemas.microsoft.com/office/powerpoint/2010/main">
    <mc:Choice Requires="p14">
      <p:transition spd="slow" p14:dur="42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1"/>
                                        </p:tgtEl>
                                        <p:attrNameLst>
                                          <p:attrName>style.visibility</p:attrName>
                                        </p:attrNameLst>
                                      </p:cBhvr>
                                      <p:to>
                                        <p:strVal val="visible"/>
                                      </p:to>
                                    </p:set>
                                    <p:animEffect transition="in" filter="dissolve">
                                      <p:cBhvr>
                                        <p:cTn id="7" dur="10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42"/>
                                        </p:tgtEl>
                                        <p:attrNameLst>
                                          <p:attrName>style.visibility</p:attrName>
                                        </p:attrNameLst>
                                      </p:cBhvr>
                                      <p:to>
                                        <p:strVal val="visible"/>
                                      </p:to>
                                    </p:set>
                                    <p:animEffect transition="in" filter="dissolve">
                                      <p:cBhvr>
                                        <p:cTn id="12" dur="25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144"/>
                                        </p:tgtEl>
                                        <p:attrNameLst>
                                          <p:attrName>style.visibility</p:attrName>
                                        </p:attrNameLst>
                                      </p:cBhvr>
                                      <p:to>
                                        <p:strVal val="visible"/>
                                      </p:to>
                                    </p:set>
                                    <p:anim calcmode="lin" valueType="num">
                                      <p:cBhvr>
                                        <p:cTn id="17" dur="2500" fill="hold"/>
                                        <p:tgtEl>
                                          <p:spTgt spid="144"/>
                                        </p:tgtEl>
                                        <p:attrNameLst>
                                          <p:attrName>ppt_w</p:attrName>
                                        </p:attrNameLst>
                                      </p:cBhvr>
                                      <p:tavLst>
                                        <p:tav tm="0">
                                          <p:val>
                                            <p:fltVal val="0"/>
                                          </p:val>
                                        </p:tav>
                                        <p:tav tm="100000">
                                          <p:val>
                                            <p:strVal val="#ppt_w"/>
                                          </p:val>
                                        </p:tav>
                                      </p:tavLst>
                                    </p:anim>
                                    <p:anim calcmode="lin" valueType="num">
                                      <p:cBhvr>
                                        <p:cTn id="18" dur="2500" fill="hold"/>
                                        <p:tgtEl>
                                          <p:spTgt spid="14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4" nodeType="clickEffect">
                                  <p:stCondLst>
                                    <p:cond delay="0"/>
                                  </p:stCondLst>
                                  <p:iterate>
                                    <p:tmAbs val="0"/>
                                  </p:iterate>
                                  <p:childTnLst>
                                    <p:set>
                                      <p:cBhvr>
                                        <p:cTn id="22" fill="hold"/>
                                        <p:tgtEl>
                                          <p:spTgt spid="143"/>
                                        </p:tgtEl>
                                        <p:attrNameLst>
                                          <p:attrName>style.visibility</p:attrName>
                                        </p:attrNameLst>
                                      </p:cBhvr>
                                      <p:to>
                                        <p:strVal val="visible"/>
                                      </p:to>
                                    </p:set>
                                    <p:anim calcmode="lin" valueType="num">
                                      <p:cBhvr>
                                        <p:cTn id="23" dur="2500" fill="hold"/>
                                        <p:tgtEl>
                                          <p:spTgt spid="143"/>
                                        </p:tgtEl>
                                        <p:attrNameLst>
                                          <p:attrName>ppt_w</p:attrName>
                                        </p:attrNameLst>
                                      </p:cBhvr>
                                      <p:tavLst>
                                        <p:tav tm="0">
                                          <p:val>
                                            <p:fltVal val="0"/>
                                          </p:val>
                                        </p:tav>
                                        <p:tav tm="100000">
                                          <p:val>
                                            <p:strVal val="#ppt_w"/>
                                          </p:val>
                                        </p:tav>
                                      </p:tavLst>
                                    </p:anim>
                                    <p:anim calcmode="lin" valueType="num">
                                      <p:cBhvr>
                                        <p:cTn id="24" dur="2500" fill="hold"/>
                                        <p:tgtEl>
                                          <p:spTgt spid="1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1" animBg="1" advAuto="0"/>
      <p:bldP spid="142" grpId="2" animBg="1" advAuto="0"/>
      <p:bldP spid="143" grpId="4" animBg="1" advAuto="0"/>
      <p:bldP spid="144"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subTitle" sz="half" idx="1"/>
          </p:nvPr>
        </p:nvSpPr>
        <p:spPr>
          <a:xfrm>
            <a:off x="1377381" y="874059"/>
            <a:ext cx="10464801" cy="2326341"/>
          </a:xfrm>
          <a:prstGeom prst="rect">
            <a:avLst/>
          </a:prstGeom>
        </p:spPr>
        <p:txBody>
          <a:bodyPr/>
          <a:lstStyle/>
          <a:p>
            <a:r>
              <a:rPr dirty="0" err="1"/>
              <a:t>ぼくの方も</a:t>
            </a:r>
            <a:r>
              <a:rPr dirty="0"/>
              <a:t>、</a:t>
            </a:r>
          </a:p>
          <a:p>
            <a:r>
              <a:rPr dirty="0" err="1"/>
              <a:t>正一がいなくなってさみしくなったこと</a:t>
            </a:r>
            <a:r>
              <a:rPr dirty="0"/>
              <a:t>、</a:t>
            </a:r>
          </a:p>
          <a:p>
            <a:r>
              <a:rPr dirty="0" err="1"/>
              <a:t>学校で友だちとけんかしてくやしかったこと</a:t>
            </a:r>
            <a:r>
              <a:rPr dirty="0"/>
              <a:t>、</a:t>
            </a:r>
          </a:p>
          <a:p>
            <a:r>
              <a:rPr dirty="0" err="1"/>
              <a:t>先生にしかられたことなどを書き送った</a:t>
            </a:r>
            <a:r>
              <a:rPr dirty="0"/>
              <a:t>。</a:t>
            </a:r>
          </a:p>
        </p:txBody>
      </p:sp>
      <p:sp>
        <p:nvSpPr>
          <p:cNvPr id="147" name="Shape 147"/>
          <p:cNvSpPr/>
          <p:nvPr/>
        </p:nvSpPr>
        <p:spPr>
          <a:xfrm>
            <a:off x="656392" y="3375212"/>
            <a:ext cx="11906779" cy="6992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defRPr sz="3200"/>
            </a:lvl1pPr>
          </a:lstStyle>
          <a:p>
            <a:r>
              <a:rPr dirty="0" err="1"/>
              <a:t>こうしてぼくたちは手紙を通して友情を深め、はげまし合った</a:t>
            </a:r>
            <a:r>
              <a:rPr dirty="0"/>
              <a:t>。</a:t>
            </a:r>
          </a:p>
        </p:txBody>
      </p:sp>
      <p:pic>
        <p:nvPicPr>
          <p:cNvPr id="148" name="D9B614B2-3AA8-4131-91B1-77BB8D404528-L0-001.jpeg"/>
          <p:cNvPicPr>
            <a:picLocks noChangeAspect="1"/>
          </p:cNvPicPr>
          <p:nvPr/>
        </p:nvPicPr>
        <p:blipFill>
          <a:blip r:embed="rId2"/>
          <a:srcRect l="44898" t="44898"/>
          <a:stretch>
            <a:fillRect/>
          </a:stretch>
        </p:blipFill>
        <p:spPr>
          <a:xfrm>
            <a:off x="7198596" y="4450510"/>
            <a:ext cx="4744063" cy="5578811"/>
          </a:xfrm>
          <a:prstGeom prst="rect">
            <a:avLst/>
          </a:prstGeom>
          <a:ln w="12700">
            <a:miter lim="400000"/>
          </a:ln>
        </p:spPr>
      </p:pic>
      <p:pic>
        <p:nvPicPr>
          <p:cNvPr id="149" name="D9B614B2-3AA8-4131-91B1-77BB8D404528-L0-001.jpeg"/>
          <p:cNvPicPr>
            <a:picLocks noChangeAspect="1"/>
          </p:cNvPicPr>
          <p:nvPr/>
        </p:nvPicPr>
        <p:blipFill>
          <a:blip r:embed="rId2"/>
          <a:srcRect l="781" t="781" r="38593" b="40074"/>
          <a:stretch>
            <a:fillRect/>
          </a:stretch>
        </p:blipFill>
        <p:spPr>
          <a:xfrm>
            <a:off x="895117" y="4364388"/>
            <a:ext cx="5013091" cy="575119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6"/>
                                        </p:tgtEl>
                                        <p:attrNameLst>
                                          <p:attrName>style.visibility</p:attrName>
                                        </p:attrNameLst>
                                      </p:cBhvr>
                                      <p:to>
                                        <p:strVal val="visible"/>
                                      </p:to>
                                    </p:set>
                                    <p:animEffect transition="in" filter="dissolve">
                                      <p:cBhvr>
                                        <p:cTn id="7" dur="1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47"/>
                                        </p:tgtEl>
                                        <p:attrNameLst>
                                          <p:attrName>style.visibility</p:attrName>
                                        </p:attrNameLst>
                                      </p:cBhvr>
                                      <p:to>
                                        <p:strVal val="visible"/>
                                      </p:to>
                                    </p:set>
                                    <p:animEffect transition="in" filter="dissolve">
                                      <p:cBhvr>
                                        <p:cTn id="12" dur="2500"/>
                                        <p:tgtEl>
                                          <p:spTgt spid="147"/>
                                        </p:tgtEl>
                                      </p:cBhvr>
                                    </p:animEffect>
                                  </p:childTnLst>
                                </p:cTn>
                              </p:par>
                            </p:childTnLst>
                          </p:cTn>
                        </p:par>
                        <p:par>
                          <p:cTn id="13" fill="hold">
                            <p:stCondLst>
                              <p:cond delay="2500"/>
                            </p:stCondLst>
                            <p:childTnLst>
                              <p:par>
                                <p:cTn id="14" presetID="9" presetClass="entr" fill="hold" grpId="3" nodeType="afterEffect">
                                  <p:stCondLst>
                                    <p:cond delay="0"/>
                                  </p:stCondLst>
                                  <p:iterate>
                                    <p:tmAbs val="0"/>
                                  </p:iterate>
                                  <p:childTnLst>
                                    <p:set>
                                      <p:cBhvr>
                                        <p:cTn id="15" fill="hold"/>
                                        <p:tgtEl>
                                          <p:spTgt spid="149"/>
                                        </p:tgtEl>
                                        <p:attrNameLst>
                                          <p:attrName>style.visibility</p:attrName>
                                        </p:attrNameLst>
                                      </p:cBhvr>
                                      <p:to>
                                        <p:strVal val="visible"/>
                                      </p:to>
                                    </p:set>
                                    <p:animEffect transition="in" filter="dissolve">
                                      <p:cBhvr>
                                        <p:cTn id="16" dur="1000"/>
                                        <p:tgtEl>
                                          <p:spTgt spid="149"/>
                                        </p:tgtEl>
                                      </p:cBhvr>
                                    </p:animEffect>
                                  </p:childTnLst>
                                </p:cTn>
                              </p:par>
                            </p:childTnLst>
                          </p:cTn>
                        </p:par>
                        <p:par>
                          <p:cTn id="17" fill="hold">
                            <p:stCondLst>
                              <p:cond delay="3500"/>
                            </p:stCondLst>
                            <p:childTnLst>
                              <p:par>
                                <p:cTn id="18" presetID="9" presetClass="entr" fill="hold" grpId="4" nodeType="afterEffect">
                                  <p:stCondLst>
                                    <p:cond delay="0"/>
                                  </p:stCondLst>
                                  <p:iterate>
                                    <p:tmAbs val="0"/>
                                  </p:iterate>
                                  <p:childTnLst>
                                    <p:set>
                                      <p:cBhvr>
                                        <p:cTn id="19" fill="hold"/>
                                        <p:tgtEl>
                                          <p:spTgt spid="148"/>
                                        </p:tgtEl>
                                        <p:attrNameLst>
                                          <p:attrName>style.visibility</p:attrName>
                                        </p:attrNameLst>
                                      </p:cBhvr>
                                      <p:to>
                                        <p:strVal val="visible"/>
                                      </p:to>
                                    </p:set>
                                    <p:animEffect transition="in" filter="dissolve">
                                      <p:cBhvr>
                                        <p:cTn id="20"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animBg="1" advAuto="0"/>
      <p:bldP spid="147" grpId="2" animBg="1" advAuto="0"/>
      <p:bldP spid="148" grpId="4" animBg="1" advAuto="0"/>
      <p:bldP spid="149" grpId="3"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subTitle" sz="quarter" idx="1"/>
          </p:nvPr>
        </p:nvSpPr>
        <p:spPr>
          <a:xfrm>
            <a:off x="487650" y="1623677"/>
            <a:ext cx="12029500" cy="785147"/>
          </a:xfrm>
          <a:prstGeom prst="rect">
            <a:avLst/>
          </a:prstGeom>
        </p:spPr>
        <p:txBody>
          <a:bodyPr/>
          <a:lstStyle/>
          <a:p>
            <a:r>
              <a:t>そのうちに正一からは、だんだん手紙が来なくなってしまった。</a:t>
            </a:r>
          </a:p>
        </p:txBody>
      </p:sp>
      <p:sp>
        <p:nvSpPr>
          <p:cNvPr id="152" name="Shape 152"/>
          <p:cNvSpPr/>
          <p:nvPr/>
        </p:nvSpPr>
        <p:spPr>
          <a:xfrm>
            <a:off x="1039897" y="3326438"/>
            <a:ext cx="10464801" cy="136040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fontScale="92500" lnSpcReduction="10000"/>
          </a:bodyPr>
          <a:lstStyle/>
          <a:p>
            <a:pPr>
              <a:defRPr sz="3200"/>
            </a:pPr>
            <a:r>
              <a:rPr dirty="0">
                <a:latin typeface="AR P顏眞楷書体H" panose="03000900000000000000" pitchFamily="66" charset="-128"/>
                <a:ea typeface="AR P顏眞楷書体H" panose="03000900000000000000" pitchFamily="66" charset="-128"/>
              </a:rPr>
              <a:t>(</a:t>
            </a:r>
            <a:r>
              <a:rPr dirty="0" err="1">
                <a:latin typeface="AR P顏眞楷書体H" panose="03000900000000000000" pitchFamily="66" charset="-128"/>
                <a:ea typeface="AR P顏眞楷書体H" panose="03000900000000000000" pitchFamily="66" charset="-128"/>
              </a:rPr>
              <a:t>いったいどうしたんだろう</a:t>
            </a:r>
            <a:r>
              <a:rPr lang="ja-JP" altLang="en-US" dirty="0">
                <a:latin typeface="AR P顏眞楷書体H" panose="03000900000000000000" pitchFamily="66" charset="-128"/>
                <a:ea typeface="AR P顏眞楷書体H" panose="03000900000000000000" pitchFamily="66" charset="-128"/>
              </a:rPr>
              <a:t>？</a:t>
            </a:r>
            <a:endParaRPr lang="en-US" altLang="ja-JP" dirty="0">
              <a:latin typeface="AR P顏眞楷書体H" panose="03000900000000000000" pitchFamily="66" charset="-128"/>
              <a:ea typeface="AR P顏眞楷書体H" panose="03000900000000000000" pitchFamily="66" charset="-128"/>
            </a:endParaRPr>
          </a:p>
          <a:p>
            <a:pPr>
              <a:defRPr sz="3200"/>
            </a:pPr>
            <a:endParaRPr dirty="0">
              <a:latin typeface="AR P顏眞楷書体H" panose="03000900000000000000" pitchFamily="66" charset="-128"/>
              <a:ea typeface="AR P顏眞楷書体H" panose="03000900000000000000" pitchFamily="66" charset="-128"/>
            </a:endParaRPr>
          </a:p>
          <a:p>
            <a:pPr>
              <a:defRPr sz="3200"/>
            </a:pPr>
            <a:r>
              <a:rPr dirty="0" err="1">
                <a:latin typeface="AR P顏眞楷書体H" panose="03000900000000000000" pitchFamily="66" charset="-128"/>
                <a:ea typeface="AR P顏眞楷書体H" panose="03000900000000000000" pitchFamily="66" charset="-128"/>
              </a:rPr>
              <a:t>なぜ、手紙をくれないのだろう</a:t>
            </a:r>
            <a:r>
              <a:rPr lang="ja-JP" altLang="en-US" dirty="0">
                <a:latin typeface="AR P顏眞楷書体H" panose="03000900000000000000" pitchFamily="66" charset="-128"/>
                <a:ea typeface="AR P顏眞楷書体H" panose="03000900000000000000" pitchFamily="66" charset="-128"/>
              </a:rPr>
              <a:t>？</a:t>
            </a:r>
            <a:r>
              <a:rPr dirty="0">
                <a:latin typeface="AR P顏眞楷書体H" panose="03000900000000000000" pitchFamily="66" charset="-128"/>
                <a:ea typeface="AR P顏眞楷書体H" panose="03000900000000000000" pitchFamily="66" charset="-128"/>
              </a:rPr>
              <a:t>)</a:t>
            </a:r>
          </a:p>
        </p:txBody>
      </p:sp>
      <p:sp>
        <p:nvSpPr>
          <p:cNvPr id="153" name="Shape 153"/>
          <p:cNvSpPr/>
          <p:nvPr/>
        </p:nvSpPr>
        <p:spPr>
          <a:xfrm>
            <a:off x="1270000" y="5297653"/>
            <a:ext cx="10464800" cy="193566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defRPr sz="3200"/>
            </a:pPr>
            <a:r>
              <a:rPr dirty="0" err="1"/>
              <a:t>正一の家族も引越してしまって様子も分からなくなり</a:t>
            </a:r>
            <a:r>
              <a:rPr dirty="0"/>
              <a:t>、</a:t>
            </a:r>
          </a:p>
          <a:p>
            <a:pPr>
              <a:defRPr sz="3200"/>
            </a:pPr>
            <a:r>
              <a:rPr dirty="0" err="1"/>
              <a:t>ぼくの方もなんとなく手紙を書かなくなって</a:t>
            </a:r>
            <a:r>
              <a:rPr dirty="0"/>
              <a:t>、</a:t>
            </a:r>
            <a:endParaRPr lang="en-US" dirty="0"/>
          </a:p>
          <a:p>
            <a:pPr>
              <a:defRPr sz="3200"/>
            </a:pPr>
            <a:r>
              <a:rPr dirty="0" err="1"/>
              <a:t>何ヶ月かが過ぎていった</a:t>
            </a:r>
            <a:r>
              <a:rPr dirty="0"/>
              <a:t>。</a:t>
            </a: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2"/>
                                        </p:tgtEl>
                                        <p:attrNameLst>
                                          <p:attrName>style.visibility</p:attrName>
                                        </p:attrNameLst>
                                      </p:cBhvr>
                                      <p:to>
                                        <p:strVal val="visible"/>
                                      </p:to>
                                    </p:set>
                                    <p:anim calcmode="lin" valueType="num">
                                      <p:cBhvr>
                                        <p:cTn id="7" dur="2500" fill="hold"/>
                                        <p:tgtEl>
                                          <p:spTgt spid="152"/>
                                        </p:tgtEl>
                                        <p:attrNameLst>
                                          <p:attrName>ppt_w</p:attrName>
                                        </p:attrNameLst>
                                      </p:cBhvr>
                                      <p:tavLst>
                                        <p:tav tm="0">
                                          <p:val>
                                            <p:fltVal val="0"/>
                                          </p:val>
                                        </p:tav>
                                        <p:tav tm="100000">
                                          <p:val>
                                            <p:strVal val="#ppt_w"/>
                                          </p:val>
                                        </p:tav>
                                      </p:tavLst>
                                    </p:anim>
                                    <p:anim calcmode="lin" valueType="num">
                                      <p:cBhvr>
                                        <p:cTn id="8" dur="2500" fill="hold"/>
                                        <p:tgtEl>
                                          <p:spTgt spid="15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53"/>
                                        </p:tgtEl>
                                        <p:attrNameLst>
                                          <p:attrName>style.visibility</p:attrName>
                                        </p:attrNameLst>
                                      </p:cBhvr>
                                      <p:to>
                                        <p:strVal val="visible"/>
                                      </p:to>
                                    </p:set>
                                    <p:animEffect transition="in" filter="dissolve">
                                      <p:cBhvr>
                                        <p:cTn id="13" dur="2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animBg="1" advAuto="0"/>
      <p:bldP spid="153" grpId="2"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97</TotalTime>
  <Words>362</Words>
  <Application>Microsoft Office PowerPoint</Application>
  <PresentationFormat>ユーザー設定</PresentationFormat>
  <Paragraphs>107</Paragraphs>
  <Slides>18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AR P丸ゴシック体E</vt:lpstr>
      <vt:lpstr>AR P顏眞楷書体H</vt:lpstr>
      <vt:lpstr>Bradley Hand ITC TT-Bold</vt:lpstr>
      <vt:lpstr>Helvetica Neue</vt:lpstr>
      <vt:lpstr>HGS創英角ﾎﾟｯﾌﾟ体</vt:lpstr>
      <vt:lpstr>ヒラギノ角ゴ ProN W3</vt:lpstr>
      <vt:lpstr>Helvetica</vt:lpstr>
      <vt:lpstr>White</vt:lpstr>
      <vt:lpstr>友の肖像画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友の肖像画</dc:title>
  <dc:creator>chu-510</dc:creator>
  <cp:lastModifiedBy>後藤 忠</cp:lastModifiedBy>
  <cp:revision>11</cp:revision>
  <dcterms:modified xsi:type="dcterms:W3CDTF">2023-02-08T03:30:08Z</dcterms:modified>
</cp:coreProperties>
</file>