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4" r:id="rId6"/>
    <p:sldId id="271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282" autoAdjust="0"/>
  </p:normalViewPr>
  <p:slideViewPr>
    <p:cSldViewPr snapToGrid="0" showGuides="1">
      <p:cViewPr varScale="1">
        <p:scale>
          <a:sx n="64" d="100"/>
          <a:sy n="64" d="100"/>
        </p:scale>
        <p:origin x="36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2E70CF1-04BC-41C8-95D2-DA003DD259B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2021/9/24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15133AB-7960-41BA-914E-9F16E0AD760B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A3C37BE-C303-496D-B5CD-85F2937540F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614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F22D0B8-DB5E-4A59-8E0B-19211B500AAA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 noProof="0"/>
              <a:t>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A22D8E-5C9B-414A-BCE6-D0C423CED96E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C54CF-F3AC-47BD-A264-ED4986E1868B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EA0A99-9C92-4E04-94CF-79DE0E5F4BBE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  <p:grpSp>
        <p:nvGrpSpPr>
          <p:cNvPr id="7" name="グループ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​​コネクタ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​​コネクタ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73E14-5140-4472-AFB7-E31D03AF4769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長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pic>
        <p:nvPicPr>
          <p:cNvPr id="10" name="画像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図プレースホルダー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図を追加</a:t>
            </a:r>
            <a:endParaRPr lang="ja-JP" altLang="en-US" noProof="0" dirty="0"/>
          </a:p>
        </p:txBody>
      </p:sp>
      <p:sp>
        <p:nvSpPr>
          <p:cNvPr id="19" name="操作方法のテキスト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ja-JP" altLang="en-US" sz="1200" b="1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注</a:t>
            </a:r>
            <a:r>
              <a:rPr lang="en-US" altLang="ja-JP" sz="1200" b="1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:</a:t>
            </a:r>
          </a:p>
          <a:p>
            <a:pPr rtl="0"/>
            <a:r>
              <a:rPr lang="ja-JP" altLang="en-US" sz="1200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このスライド上の画像を変更するには、図を選択して削除します。次に、プレースホルダーの画像アイコンをクリックして独自の画像を挿入します。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グループ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​​コネクタ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長方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 dirty="0"/>
            </a:p>
          </p:txBody>
        </p:sp>
        <p:grpSp>
          <p:nvGrpSpPr>
            <p:cNvPr id="11" name="グループ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​​コネクタ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​​コネクタ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564474-8C31-4E3C-B359-35FAB1256BAD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pic>
        <p:nvPicPr>
          <p:cNvPr id="7" name="画像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D36521-3AF6-431A-A06D-F9E579EE8B08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1EEB67-7C0C-4347-97FC-5242520E53FF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A54D9A-579A-43E4-AA92-247F078523E2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94D5DF-F973-4A28-BE99-51E1B37DE461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45B7C2-4E6A-436C-A324-53B9F5E3A2D9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  <a:p>
            <a:pPr lvl="5" rtl="0"/>
            <a:r>
              <a:rPr lang="ja-JP" altLang="en-US" noProof="0" dirty="0"/>
              <a:t>第 </a:t>
            </a:r>
            <a:r>
              <a:rPr lang="en-US" altLang="ja-JP" noProof="0" dirty="0"/>
              <a:t>6 </a:t>
            </a:r>
            <a:r>
              <a:rPr lang="ja-JP" altLang="en-US" noProof="0" dirty="0"/>
              <a:t>レベル</a:t>
            </a:r>
          </a:p>
          <a:p>
            <a:pPr lvl="6" rtl="0"/>
            <a:r>
              <a:rPr lang="ja-JP" altLang="en-US" noProof="0" dirty="0"/>
              <a:t>第 </a:t>
            </a:r>
            <a:r>
              <a:rPr lang="en-US" altLang="ja-JP" noProof="0" dirty="0"/>
              <a:t>7 </a:t>
            </a:r>
            <a:r>
              <a:rPr lang="ja-JP" altLang="en-US" noProof="0" dirty="0"/>
              <a:t>レベル</a:t>
            </a:r>
          </a:p>
          <a:p>
            <a:pPr lvl="7" rtl="0"/>
            <a:r>
              <a:rPr lang="ja-JP" altLang="en-US" noProof="0" dirty="0"/>
              <a:t>第 </a:t>
            </a:r>
            <a:r>
              <a:rPr lang="en-US" altLang="ja-JP" noProof="0" dirty="0"/>
              <a:t>8 </a:t>
            </a:r>
            <a:r>
              <a:rPr lang="ja-JP" altLang="en-US" noProof="0" dirty="0"/>
              <a:t>レベル</a:t>
            </a:r>
          </a:p>
          <a:p>
            <a:pPr lvl="8" rtl="0"/>
            <a:r>
              <a:rPr lang="ja-JP" altLang="en-US" noProof="0" dirty="0"/>
              <a:t>第 </a:t>
            </a:r>
            <a:r>
              <a:rPr lang="en-US" altLang="ja-JP" noProof="0" dirty="0"/>
              <a:t>9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F4D288C-CF44-4932-AFE2-B1F79EA91A8C}" type="datetime1">
              <a:rPr lang="ja-JP" altLang="en-US" smtClean="0"/>
              <a:pPr/>
              <a:t>2021/9/24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grpSp>
        <p:nvGrpSpPr>
          <p:cNvPr id="15" name="グループ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​​コネクタ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algn="ctr" rtl="0"/>
            <a:r>
              <a:rPr lang="ja-JP" altLang="en-US" dirty="0"/>
              <a:t>受講ルール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脱正解信仰を目指して</a:t>
            </a:r>
            <a:endParaRPr lang="ja-JP" altLang="en-US" sz="3200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プレースホルダー 3" descr="テーブルの上の開かれた本と、背景のぼやけた本棚" title="サンプルの図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778F6-5C5E-4BF5-ADAE-FD5BC9D5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ルール①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CCC200-6A4F-40C9-9BA3-6179F405F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3546613" cy="4571999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笑顔</a:t>
            </a:r>
            <a:endParaRPr lang="en-US" altLang="ja-JP" sz="5400" dirty="0"/>
          </a:p>
          <a:p>
            <a:r>
              <a:rPr lang="ja-JP" altLang="en-US" sz="3200" dirty="0"/>
              <a:t>笑顔は自分も相手もリラックスさせる抜群の効果をもたらす</a:t>
            </a:r>
            <a:endParaRPr kumimoji="1" lang="ja-JP" altLang="en-US" sz="3200" dirty="0"/>
          </a:p>
        </p:txBody>
      </p:sp>
      <p:pic>
        <p:nvPicPr>
          <p:cNvPr id="5" name="コンテンツ プレースホルダー 4" descr="[&lt;strong&gt;フリー&lt;/strong&gt;写真] リンゴと&lt;strong&gt;笑顔&lt;/strong&gt;の赤ちゃん - パブリックドメインQ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4" y="1798983"/>
            <a:ext cx="4726056" cy="4373215"/>
          </a:xfrm>
        </p:spPr>
      </p:pic>
    </p:spTree>
    <p:extLst>
      <p:ext uri="{BB962C8B-B14F-4D97-AF65-F5344CB8AC3E}">
        <p14:creationId xmlns:p14="http://schemas.microsoft.com/office/powerpoint/2010/main" val="22169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突然ですが、アイスブレイク</a:t>
            </a:r>
            <a:r>
              <a:rPr kumimoji="1" lang="en-US" altLang="ja-JP" sz="4000" dirty="0"/>
              <a:t>(ice break)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2800" dirty="0"/>
              <a:t>アイスブレイクをご存知ですか？</a:t>
            </a:r>
            <a:endParaRPr kumimoji="1" lang="en-US" altLang="ja-JP" sz="2800" dirty="0"/>
          </a:p>
          <a:p>
            <a:r>
              <a:rPr kumimoji="1" lang="ja-JP" altLang="en-US" sz="2800" dirty="0"/>
              <a:t>みんなが笑顔になれる「</a:t>
            </a:r>
            <a:r>
              <a:rPr kumimoji="1" lang="ja-JP" altLang="en-US" sz="2800" dirty="0" err="1"/>
              <a:t>いないいない</a:t>
            </a:r>
            <a:r>
              <a:rPr kumimoji="1" lang="ja-JP" altLang="en-US" sz="2800" dirty="0"/>
              <a:t>バー」があります。</a:t>
            </a:r>
            <a:endParaRPr kumimoji="1" lang="en-US" altLang="ja-JP" sz="2800" dirty="0"/>
          </a:p>
          <a:p>
            <a:r>
              <a:rPr kumimoji="1" lang="ja-JP" altLang="en-US" sz="2800" dirty="0"/>
              <a:t>チャレンジしてみますか？</a:t>
            </a:r>
            <a:endParaRPr kumimoji="1" lang="en-US" altLang="ja-JP" sz="2800" dirty="0"/>
          </a:p>
          <a:p>
            <a:r>
              <a:rPr lang="ja-JP" altLang="en-US" sz="2800" dirty="0"/>
              <a:t>ちなみに、「</a:t>
            </a:r>
            <a:r>
              <a:rPr lang="ja-JP" altLang="en-US" sz="2800" dirty="0" err="1"/>
              <a:t>いないいない</a:t>
            </a:r>
            <a:r>
              <a:rPr lang="ja-JP" altLang="en-US" sz="2800" dirty="0"/>
              <a:t>バー」は私が知っている中で一番恥ずかしいワークです。</a:t>
            </a:r>
            <a:endParaRPr lang="en-US" altLang="ja-JP" sz="2800" dirty="0"/>
          </a:p>
          <a:p>
            <a:r>
              <a:rPr kumimoji="1" lang="ja-JP" altLang="en-US" sz="2800" dirty="0"/>
              <a:t>これ</a:t>
            </a:r>
            <a:r>
              <a:rPr lang="ja-JP" altLang="en-US" sz="2800" dirty="0"/>
              <a:t>にチャレンジ出来たら、すべてのワークにチャレンジできることになる。</a:t>
            </a:r>
            <a:endParaRPr kumimoji="1" lang="ja-JP" altLang="en-US" sz="28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7" y="1384419"/>
            <a:ext cx="4881335" cy="47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ルール②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5971761" cy="4571999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聴く（聞くではなく）</a:t>
            </a:r>
            <a:endParaRPr lang="en-US" altLang="ja-JP" sz="5400" dirty="0"/>
          </a:p>
          <a:p>
            <a:r>
              <a:rPr kumimoji="1" lang="ja-JP" altLang="en-US" sz="3200" dirty="0"/>
              <a:t>相手に聴いていると思わせるには？</a:t>
            </a:r>
            <a:endParaRPr kumimoji="1" lang="en-US" altLang="ja-JP" sz="3200" dirty="0"/>
          </a:p>
          <a:p>
            <a:r>
              <a:rPr lang="ja-JP" altLang="en-US" sz="3200" dirty="0"/>
              <a:t>体（耳）を向ける</a:t>
            </a:r>
            <a:endParaRPr lang="en-US" altLang="ja-JP" sz="3200" dirty="0"/>
          </a:p>
          <a:p>
            <a:r>
              <a:rPr lang="ja-JP" altLang="en-US" sz="3200" dirty="0"/>
              <a:t>うなずく</a:t>
            </a:r>
            <a:endParaRPr lang="en-US" altLang="ja-JP" sz="3200" dirty="0"/>
          </a:p>
          <a:p>
            <a:r>
              <a:rPr kumimoji="1" lang="ja-JP" altLang="en-US" sz="3200" dirty="0"/>
              <a:t>場合によってはメモをとる（ふりをするも含めて）</a:t>
            </a:r>
          </a:p>
        </p:txBody>
      </p:sp>
      <p:pic>
        <p:nvPicPr>
          <p:cNvPr id="7" name="コンテンツ プレースホルダー 6" descr="[無料写真] 耳を傾けるビジネスウーマン - パブリックドメインQ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61" y="1331843"/>
            <a:ext cx="4010438" cy="4192491"/>
          </a:xfrm>
        </p:spPr>
      </p:pic>
    </p:spTree>
    <p:extLst>
      <p:ext uri="{BB962C8B-B14F-4D97-AF65-F5344CB8AC3E}">
        <p14:creationId xmlns:p14="http://schemas.microsoft.com/office/powerpoint/2010/main" val="4076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ルール③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701209"/>
          </a:xfrm>
        </p:spPr>
        <p:txBody>
          <a:bodyPr>
            <a:normAutofit lnSpcReduction="10000"/>
          </a:bodyPr>
          <a:lstStyle/>
          <a:p>
            <a:r>
              <a:rPr lang="ja-JP" altLang="en-US" sz="6000" dirty="0"/>
              <a:t>拍手（発言後必ず）</a:t>
            </a:r>
            <a:endParaRPr lang="en-US" altLang="ja-JP" sz="6000" dirty="0"/>
          </a:p>
          <a:p>
            <a:r>
              <a:rPr lang="ja-JP" altLang="en-US" sz="2800" dirty="0"/>
              <a:t>この拍手の意味は？</a:t>
            </a:r>
            <a:endParaRPr lang="en-US" altLang="ja-JP" sz="2800" dirty="0"/>
          </a:p>
          <a:p>
            <a:r>
              <a:rPr lang="ja-JP" altLang="en-US" sz="2800" dirty="0"/>
              <a:t>勇気をたたえる（正解・不正解に関係なく）</a:t>
            </a:r>
            <a:endParaRPr lang="en-US" altLang="ja-JP" sz="2800" dirty="0"/>
          </a:p>
          <a:p>
            <a:r>
              <a:rPr kumimoji="1" lang="ja-JP" altLang="en-US" sz="2800" dirty="0"/>
              <a:t>ちなみにこの授業では不正解はありません。私が頭をフル回転して、すべて拾います</a:t>
            </a:r>
          </a:p>
        </p:txBody>
      </p:sp>
      <p:pic>
        <p:nvPicPr>
          <p:cNvPr id="5" name="コンテンツ プレースホルダー 4" descr="[無料イラスト] &lt;strong&gt;拍手&lt;/strong&gt;している人々の手 - パブリックドメインQ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6" y="1848678"/>
            <a:ext cx="4646543" cy="3886200"/>
          </a:xfrm>
        </p:spPr>
      </p:pic>
    </p:spTree>
    <p:extLst>
      <p:ext uri="{BB962C8B-B14F-4D97-AF65-F5344CB8AC3E}">
        <p14:creationId xmlns:p14="http://schemas.microsoft.com/office/powerpoint/2010/main" val="3228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ルール④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5584136" cy="4571999"/>
          </a:xfrm>
        </p:spPr>
        <p:txBody>
          <a:bodyPr/>
          <a:lstStyle/>
          <a:p>
            <a:r>
              <a:rPr lang="ja-JP" altLang="en-US" sz="5400" dirty="0"/>
              <a:t>否定しない</a:t>
            </a:r>
            <a:endParaRPr lang="en-US" altLang="ja-JP" sz="5400" dirty="0"/>
          </a:p>
          <a:p>
            <a:r>
              <a:rPr kumimoji="1" lang="ja-JP" altLang="en-US" sz="2800" dirty="0"/>
              <a:t>まずは受け入れてから</a:t>
            </a:r>
            <a:r>
              <a:rPr lang="ja-JP" altLang="en-US" sz="2800" dirty="0"/>
              <a:t>、自分の意見を言う。</a:t>
            </a:r>
            <a:endParaRPr lang="en-US" altLang="ja-JP" sz="2800" dirty="0"/>
          </a:p>
          <a:p>
            <a:r>
              <a:rPr kumimoji="1" lang="ja-JP" altLang="en-US" sz="2800" dirty="0"/>
              <a:t>相手に配慮しながら、自分の気持ちや意見を言うことを</a:t>
            </a:r>
            <a:r>
              <a:rPr kumimoji="1" lang="en-US" altLang="ja-JP" sz="2800" dirty="0"/>
              <a:t>assertive</a:t>
            </a:r>
            <a:r>
              <a:rPr kumimoji="1" lang="ja-JP" altLang="en-US" sz="2800" dirty="0"/>
              <a:t>あるいは</a:t>
            </a:r>
            <a:r>
              <a:rPr kumimoji="1" lang="en-US" altLang="ja-JP" sz="2800" dirty="0"/>
              <a:t>assertiveness</a:t>
            </a:r>
            <a:r>
              <a:rPr kumimoji="1" lang="ja-JP" altLang="en-US" sz="2800" dirty="0"/>
              <a:t>という</a:t>
            </a:r>
            <a:endParaRPr kumimoji="1" lang="en-US" altLang="ja-JP" sz="2800" dirty="0"/>
          </a:p>
        </p:txBody>
      </p:sp>
      <p:pic>
        <p:nvPicPr>
          <p:cNvPr id="5" name="コンテンツ プレースホルダー 4" descr="Diez técnicas para una comunicación asertiva | Pensamiento Estratégic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9" y="1863585"/>
            <a:ext cx="3806686" cy="4045227"/>
          </a:xfrm>
        </p:spPr>
      </p:pic>
    </p:spTree>
    <p:extLst>
      <p:ext uri="{BB962C8B-B14F-4D97-AF65-F5344CB8AC3E}">
        <p14:creationId xmlns:p14="http://schemas.microsoft.com/office/powerpoint/2010/main" val="27489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ルール⑤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5400" dirty="0"/>
              <a:t>積極的な参加（時間厳守）</a:t>
            </a:r>
            <a:endParaRPr lang="en-US" altLang="ja-JP" sz="5400" dirty="0"/>
          </a:p>
          <a:p>
            <a:r>
              <a:rPr lang="ja-JP" altLang="en-US" sz="2800" dirty="0"/>
              <a:t>授業中の参加</a:t>
            </a:r>
            <a:endParaRPr lang="en-US" altLang="ja-JP" sz="2800" dirty="0"/>
          </a:p>
          <a:p>
            <a:r>
              <a:rPr lang="ja-JP" altLang="en-US" sz="2800" dirty="0"/>
              <a:t>予習</a:t>
            </a:r>
            <a:r>
              <a:rPr lang="en-US" altLang="ja-JP" sz="2800" dirty="0"/>
              <a:t>2</a:t>
            </a:r>
            <a:r>
              <a:rPr lang="ja-JP" altLang="en-US" sz="2800" dirty="0"/>
              <a:t>時間、復習</a:t>
            </a:r>
            <a:r>
              <a:rPr lang="en-US" altLang="ja-JP" sz="2800" dirty="0"/>
              <a:t>2</a:t>
            </a:r>
            <a:r>
              <a:rPr lang="ja-JP" altLang="en-US" sz="2800" dirty="0"/>
              <a:t>時間</a:t>
            </a:r>
            <a:endParaRPr lang="en-US" altLang="ja-JP" sz="2800" dirty="0"/>
          </a:p>
          <a:p>
            <a:r>
              <a:rPr lang="ja-JP" altLang="en-US" sz="2800" dirty="0"/>
              <a:t>適切な負荷を自らかけないと伸びない</a:t>
            </a:r>
            <a:endParaRPr lang="en-US" altLang="ja-JP" sz="2800" dirty="0"/>
          </a:p>
          <a:p>
            <a:r>
              <a:rPr lang="ja-JP" altLang="en-US" sz="2800" dirty="0"/>
              <a:t>チーム・ビルディング（学級づくり）も行う</a:t>
            </a:r>
            <a:endParaRPr lang="en-US" altLang="ja-JP" sz="2800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82" y="2150625"/>
            <a:ext cx="4914899" cy="3471148"/>
          </a:xfrm>
        </p:spPr>
      </p:pic>
    </p:spTree>
    <p:extLst>
      <p:ext uri="{BB962C8B-B14F-4D97-AF65-F5344CB8AC3E}">
        <p14:creationId xmlns:p14="http://schemas.microsoft.com/office/powerpoint/2010/main" val="31086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ルールの確認</a:t>
            </a:r>
            <a:r>
              <a:rPr kumimoji="1" lang="en-US" altLang="ja-JP" dirty="0"/>
              <a:t>-</a:t>
            </a:r>
            <a:r>
              <a:rPr kumimoji="1" lang="ja-JP" altLang="en-US"/>
              <a:t>脱正解信仰を目指して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4000" dirty="0"/>
              <a:t>ルール②「聴く」ができていますか？</a:t>
            </a:r>
            <a:endParaRPr lang="en-US" altLang="ja-JP" sz="4000" dirty="0"/>
          </a:p>
          <a:p>
            <a:r>
              <a:rPr lang="ja-JP" altLang="en-US" sz="4000" dirty="0"/>
              <a:t>ルールをすべて言えますか？</a:t>
            </a:r>
            <a:endParaRPr lang="en-US" altLang="ja-JP" sz="4000" dirty="0"/>
          </a:p>
          <a:p>
            <a:r>
              <a:rPr lang="ja-JP" altLang="en-US" sz="4000" dirty="0"/>
              <a:t>①笑顔</a:t>
            </a:r>
            <a:endParaRPr lang="en-US" altLang="ja-JP" sz="4000" dirty="0"/>
          </a:p>
          <a:p>
            <a:r>
              <a:rPr lang="ja-JP" altLang="en-US" sz="4000" dirty="0"/>
              <a:t>②聴く</a:t>
            </a:r>
            <a:endParaRPr lang="en-US" altLang="ja-JP" sz="4000" dirty="0"/>
          </a:p>
          <a:p>
            <a:r>
              <a:rPr lang="ja-JP" altLang="en-US" sz="4000" dirty="0"/>
              <a:t>③拍手</a:t>
            </a:r>
            <a:endParaRPr lang="en-US" altLang="ja-JP" sz="4000" dirty="0"/>
          </a:p>
          <a:p>
            <a:r>
              <a:rPr lang="ja-JP" altLang="en-US" sz="4000" dirty="0"/>
              <a:t>④否定しない</a:t>
            </a:r>
            <a:endParaRPr lang="en-US" altLang="ja-JP" sz="4000" dirty="0"/>
          </a:p>
          <a:p>
            <a:r>
              <a:rPr lang="ja-JP" altLang="en-US" sz="4000" dirty="0"/>
              <a:t>⑤積極的な参加</a:t>
            </a:r>
          </a:p>
        </p:txBody>
      </p:sp>
    </p:spTree>
    <p:extLst>
      <p:ext uri="{BB962C8B-B14F-4D97-AF65-F5344CB8AC3E}">
        <p14:creationId xmlns:p14="http://schemas.microsoft.com/office/powerpoint/2010/main" val="16440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教育機関向けの文献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2_TF03431380_TF03431380" id="{53AE2843-20A4-4F11-87CA-F5797F128EB7}" vid="{5F0B0D40-104A-4E6E-8811-D26117E76E43}"/>
    </a:ext>
  </a:extLst>
</a:theme>
</file>

<file path=ppt/theme/theme2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教育機関向けプレゼンテーション、ピンストライプとリボンのデザイン (ワイドスクリーン)</Template>
  <TotalTime>0</TotalTime>
  <Words>275</Words>
  <Application>Microsoft Office PowerPoint</Application>
  <PresentationFormat>ワイド画面</PresentationFormat>
  <Paragraphs>40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Euphemia</vt:lpstr>
      <vt:lpstr>Meiryo UI</vt:lpstr>
      <vt:lpstr>Arial</vt:lpstr>
      <vt:lpstr>Wingdings</vt:lpstr>
      <vt:lpstr>教育機関向けの文献 16 x 9</vt:lpstr>
      <vt:lpstr>受講ルール 脱正解信仰を目指して</vt:lpstr>
      <vt:lpstr>ルール①</vt:lpstr>
      <vt:lpstr>突然ですが、アイスブレイク(ice break)</vt:lpstr>
      <vt:lpstr>ルール②</vt:lpstr>
      <vt:lpstr>ルール③</vt:lpstr>
      <vt:lpstr>ルール④</vt:lpstr>
      <vt:lpstr>ルール⑤</vt:lpstr>
      <vt:lpstr>ルールの確認-脱正解信仰を目指して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2020-06-15T03:36:23Z</dcterms:created>
  <dcterms:modified xsi:type="dcterms:W3CDTF">2021-09-24T06:22:04Z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